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7.xml" ContentType="application/vnd.openxmlformats-officedocument.presentationml.notes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slideLayouts/slideLayout9.xml" ContentType="application/vnd.openxmlformats-officedocument.presentationml.slideLayout+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notesSlides/notesSlide11.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notesSlides/notesSlide16.xml" ContentType="application/vnd.openxmlformats-officedocument.presentationml.notesSlide+xml"/>
  <Override PartName="/ppt/slideLayouts/slideLayout5.xml" ContentType="application/vnd.openxmlformats-officedocument.presentationml.slideLayout+xml"/>
  <Override PartName="/ppt/notesSlides/notesSlide15.xml" ContentType="application/vnd.openxmlformats-officedocument.presentationml.notes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Layouts/slideLayout6.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25"/>
  </p:notesMasterIdLst>
  <p:handoutMasterIdLst>
    <p:handoutMasterId r:id="rId26"/>
  </p:handoutMasterIdLst>
  <p:sldIdLst>
    <p:sldId id="259" r:id="rId2"/>
    <p:sldId id="445" r:id="rId3"/>
    <p:sldId id="385" r:id="rId4"/>
    <p:sldId id="444" r:id="rId5"/>
    <p:sldId id="285" r:id="rId6"/>
    <p:sldId id="473" r:id="rId7"/>
    <p:sldId id="481" r:id="rId8"/>
    <p:sldId id="480" r:id="rId9"/>
    <p:sldId id="482" r:id="rId10"/>
    <p:sldId id="485" r:id="rId11"/>
    <p:sldId id="474" r:id="rId12"/>
    <p:sldId id="475" r:id="rId13"/>
    <p:sldId id="477" r:id="rId14"/>
    <p:sldId id="478" r:id="rId15"/>
    <p:sldId id="469" r:id="rId16"/>
    <p:sldId id="465" r:id="rId17"/>
    <p:sldId id="453" r:id="rId18"/>
    <p:sldId id="454" r:id="rId19"/>
    <p:sldId id="456" r:id="rId20"/>
    <p:sldId id="455" r:id="rId21"/>
    <p:sldId id="457" r:id="rId22"/>
    <p:sldId id="466" r:id="rId23"/>
    <p:sldId id="461" r:id="rId24"/>
  </p:sldIdLst>
  <p:sldSz cx="9144000" cy="6858000" type="screen4x3"/>
  <p:notesSz cx="6794500" cy="9931400"/>
  <p:defaultTex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37"/>
    <a:srgbClr val="1194B3"/>
    <a:srgbClr val="1E4679"/>
    <a:srgbClr val="634D00"/>
    <a:srgbClr val="005B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89" autoAdjust="0"/>
    <p:restoredTop sz="90929"/>
  </p:normalViewPr>
  <p:slideViewPr>
    <p:cSldViewPr>
      <p:cViewPr varScale="1">
        <p:scale>
          <a:sx n="62" d="100"/>
          <a:sy n="62" d="100"/>
        </p:scale>
        <p:origin x="1376"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118"/>
    </p:cViewPr>
  </p:sorterViewPr>
  <p:notesViewPr>
    <p:cSldViewPr>
      <p:cViewPr varScale="1">
        <p:scale>
          <a:sx n="73" d="100"/>
          <a:sy n="73" d="100"/>
        </p:scale>
        <p:origin x="-3396" y="-96"/>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charset="0"/>
              </a:defRPr>
            </a:lvl1pPr>
          </a:lstStyle>
          <a:p>
            <a:pPr>
              <a:defRPr/>
            </a:pPr>
            <a:endParaRPr lang="en-GB"/>
          </a:p>
        </p:txBody>
      </p:sp>
      <p:sp>
        <p:nvSpPr>
          <p:cNvPr id="11267" name="Rectangle 3"/>
          <p:cNvSpPr>
            <a:spLocks noGrp="1" noChangeArrowheads="1"/>
          </p:cNvSpPr>
          <p:nvPr>
            <p:ph type="dt" sz="quarter" idx="1"/>
          </p:nvPr>
        </p:nvSpPr>
        <p:spPr bwMode="auto">
          <a:xfrm>
            <a:off x="3849688" y="0"/>
            <a:ext cx="2944812"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charset="0"/>
              </a:defRPr>
            </a:lvl1pPr>
          </a:lstStyle>
          <a:p>
            <a:pPr>
              <a:defRPr/>
            </a:pPr>
            <a:endParaRPr lang="en-GB"/>
          </a:p>
        </p:txBody>
      </p:sp>
      <p:sp>
        <p:nvSpPr>
          <p:cNvPr id="11268" name="Rectangle 4"/>
          <p:cNvSpPr>
            <a:spLocks noGrp="1" noChangeArrowheads="1"/>
          </p:cNvSpPr>
          <p:nvPr>
            <p:ph type="ftr" sz="quarter" idx="2"/>
          </p:nvPr>
        </p:nvSpPr>
        <p:spPr bwMode="auto">
          <a:xfrm>
            <a:off x="0" y="9434513"/>
            <a:ext cx="294481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charset="0"/>
              </a:defRPr>
            </a:lvl1pPr>
          </a:lstStyle>
          <a:p>
            <a:pPr>
              <a:defRPr/>
            </a:pPr>
            <a:endParaRPr lang="en-GB"/>
          </a:p>
        </p:txBody>
      </p:sp>
      <p:sp>
        <p:nvSpPr>
          <p:cNvPr id="11269" name="Rectangle 5"/>
          <p:cNvSpPr>
            <a:spLocks noGrp="1" noChangeArrowheads="1"/>
          </p:cNvSpPr>
          <p:nvPr>
            <p:ph type="sldNum" sz="quarter" idx="3"/>
          </p:nvPr>
        </p:nvSpPr>
        <p:spPr bwMode="auto">
          <a:xfrm>
            <a:off x="3849688" y="9434513"/>
            <a:ext cx="2944812"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A8C7C752-84AF-4056-BF89-8C70CF24E499}" type="slidenum">
              <a:rPr lang="en-GB" altLang="en-US"/>
              <a:pPr/>
              <a:t>‹#›</a:t>
            </a:fld>
            <a:endParaRPr lang="en-GB" altLang="en-US"/>
          </a:p>
        </p:txBody>
      </p:sp>
    </p:spTree>
    <p:extLst>
      <p:ext uri="{BB962C8B-B14F-4D97-AF65-F5344CB8AC3E}">
        <p14:creationId xmlns:p14="http://schemas.microsoft.com/office/powerpoint/2010/main" val="14129297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charset="0"/>
              </a:defRPr>
            </a:lvl1pPr>
          </a:lstStyle>
          <a:p>
            <a:pPr>
              <a:defRPr/>
            </a:pPr>
            <a:endParaRPr lang="en-GB"/>
          </a:p>
        </p:txBody>
      </p:sp>
      <p:sp>
        <p:nvSpPr>
          <p:cNvPr id="4099" name="Rectangle 3"/>
          <p:cNvSpPr>
            <a:spLocks noGrp="1" noChangeArrowheads="1"/>
          </p:cNvSpPr>
          <p:nvPr>
            <p:ph type="dt" idx="1"/>
          </p:nvPr>
        </p:nvSpPr>
        <p:spPr bwMode="auto">
          <a:xfrm>
            <a:off x="3849688" y="0"/>
            <a:ext cx="2944812"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charset="0"/>
              </a:defRPr>
            </a:lvl1pPr>
          </a:lstStyle>
          <a:p>
            <a:pPr>
              <a:defRPr/>
            </a:pPr>
            <a:endParaRPr lang="en-GB"/>
          </a:p>
        </p:txBody>
      </p:sp>
      <p:sp>
        <p:nvSpPr>
          <p:cNvPr id="14340" name="Rectangle 4"/>
          <p:cNvSpPr>
            <a:spLocks noGrp="1" noRot="1" noChangeAspect="1" noChangeArrowheads="1" noTextEdit="1"/>
          </p:cNvSpPr>
          <p:nvPr>
            <p:ph type="sldImg" idx="2"/>
          </p:nvPr>
        </p:nvSpPr>
        <p:spPr bwMode="auto">
          <a:xfrm>
            <a:off x="914400" y="744538"/>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8050"/>
            <a:ext cx="4981575" cy="44688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102" name="Rectangle 6"/>
          <p:cNvSpPr>
            <a:spLocks noGrp="1" noChangeArrowheads="1"/>
          </p:cNvSpPr>
          <p:nvPr>
            <p:ph type="ftr" sz="quarter" idx="4"/>
          </p:nvPr>
        </p:nvSpPr>
        <p:spPr bwMode="auto">
          <a:xfrm>
            <a:off x="0" y="9434513"/>
            <a:ext cx="294481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charset="0"/>
              </a:defRPr>
            </a:lvl1pPr>
          </a:lstStyle>
          <a:p>
            <a:pPr>
              <a:defRPr/>
            </a:pPr>
            <a:endParaRPr lang="en-GB"/>
          </a:p>
        </p:txBody>
      </p:sp>
      <p:sp>
        <p:nvSpPr>
          <p:cNvPr id="4103" name="Rectangle 7"/>
          <p:cNvSpPr>
            <a:spLocks noGrp="1" noChangeArrowheads="1"/>
          </p:cNvSpPr>
          <p:nvPr>
            <p:ph type="sldNum" sz="quarter" idx="5"/>
          </p:nvPr>
        </p:nvSpPr>
        <p:spPr bwMode="auto">
          <a:xfrm>
            <a:off x="3849688" y="9434513"/>
            <a:ext cx="2944812"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6C99898-F50D-48B1-B125-E40844B3943E}" type="slidenum">
              <a:rPr lang="en-GB" altLang="en-US"/>
              <a:pPr/>
              <a:t>‹#›</a:t>
            </a:fld>
            <a:endParaRPr lang="en-GB" altLang="en-US"/>
          </a:p>
        </p:txBody>
      </p:sp>
    </p:spTree>
    <p:extLst>
      <p:ext uri="{BB962C8B-B14F-4D97-AF65-F5344CB8AC3E}">
        <p14:creationId xmlns:p14="http://schemas.microsoft.com/office/powerpoint/2010/main" val="34942696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smtClean="0">
              <a:latin typeface="Times New Roman" pitchFamily="18" charset="0"/>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6982F94-AA62-421E-B121-7DB80900ED8F}" type="slidenum">
              <a:rPr lang="en-GB" altLang="en-US" sz="1200"/>
              <a:pPr/>
              <a:t>1</a:t>
            </a:fld>
            <a:endParaRPr lang="en-GB" altLang="en-US" sz="1200"/>
          </a:p>
        </p:txBody>
      </p:sp>
    </p:spTree>
    <p:extLst>
      <p:ext uri="{BB962C8B-B14F-4D97-AF65-F5344CB8AC3E}">
        <p14:creationId xmlns:p14="http://schemas.microsoft.com/office/powerpoint/2010/main" val="23393860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ZA" altLang="en-US" smtClean="0">
                <a:latin typeface="Times New Roman" pitchFamily="18" charset="0"/>
              </a:rPr>
              <a:t>To </a:t>
            </a: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9CB6303-18FC-4D86-800B-A2EC9C7C1B2C}" type="slidenum">
              <a:rPr lang="en-GB" altLang="en-US" sz="1200"/>
              <a:pPr/>
              <a:t>11</a:t>
            </a:fld>
            <a:endParaRPr lang="en-GB" altLang="en-US" sz="1200"/>
          </a:p>
        </p:txBody>
      </p:sp>
    </p:spTree>
    <p:extLst>
      <p:ext uri="{BB962C8B-B14F-4D97-AF65-F5344CB8AC3E}">
        <p14:creationId xmlns:p14="http://schemas.microsoft.com/office/powerpoint/2010/main" val="8707551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ZA" altLang="en-US" smtClean="0">
                <a:latin typeface="Times New Roman" pitchFamily="18" charset="0"/>
              </a:rPr>
              <a:t>To </a:t>
            </a: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9CB6303-18FC-4D86-800B-A2EC9C7C1B2C}" type="slidenum">
              <a:rPr lang="en-GB" altLang="en-US" sz="1200"/>
              <a:pPr/>
              <a:t>12</a:t>
            </a:fld>
            <a:endParaRPr lang="en-GB" altLang="en-US" sz="1200"/>
          </a:p>
        </p:txBody>
      </p:sp>
    </p:spTree>
    <p:extLst>
      <p:ext uri="{BB962C8B-B14F-4D97-AF65-F5344CB8AC3E}">
        <p14:creationId xmlns:p14="http://schemas.microsoft.com/office/powerpoint/2010/main" val="3800805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ZA" altLang="en-US" smtClean="0">
                <a:latin typeface="Times New Roman" pitchFamily="18" charset="0"/>
              </a:rPr>
              <a:t>To </a:t>
            </a: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9CB6303-18FC-4D86-800B-A2EC9C7C1B2C}" type="slidenum">
              <a:rPr lang="en-GB" altLang="en-US" sz="1200"/>
              <a:pPr/>
              <a:t>13</a:t>
            </a:fld>
            <a:endParaRPr lang="en-GB" altLang="en-US" sz="1200"/>
          </a:p>
        </p:txBody>
      </p:sp>
    </p:spTree>
    <p:extLst>
      <p:ext uri="{BB962C8B-B14F-4D97-AF65-F5344CB8AC3E}">
        <p14:creationId xmlns:p14="http://schemas.microsoft.com/office/powerpoint/2010/main" val="9942467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ZA" altLang="en-US" smtClean="0">
                <a:latin typeface="Times New Roman" pitchFamily="18" charset="0"/>
              </a:rPr>
              <a:t>To </a:t>
            </a: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9CB6303-18FC-4D86-800B-A2EC9C7C1B2C}" type="slidenum">
              <a:rPr lang="en-GB" altLang="en-US" sz="1200"/>
              <a:pPr/>
              <a:t>14</a:t>
            </a:fld>
            <a:endParaRPr lang="en-GB" altLang="en-US" sz="1200"/>
          </a:p>
        </p:txBody>
      </p:sp>
    </p:spTree>
    <p:extLst>
      <p:ext uri="{BB962C8B-B14F-4D97-AF65-F5344CB8AC3E}">
        <p14:creationId xmlns:p14="http://schemas.microsoft.com/office/powerpoint/2010/main" val="35605976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86C99898-F50D-48B1-B125-E40844B3943E}" type="slidenum">
              <a:rPr lang="en-GB" altLang="en-US" smtClean="0"/>
              <a:pPr/>
              <a:t>19</a:t>
            </a:fld>
            <a:endParaRPr lang="en-GB" altLang="en-US"/>
          </a:p>
        </p:txBody>
      </p:sp>
    </p:spTree>
    <p:extLst>
      <p:ext uri="{BB962C8B-B14F-4D97-AF65-F5344CB8AC3E}">
        <p14:creationId xmlns:p14="http://schemas.microsoft.com/office/powerpoint/2010/main" val="14738352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86C99898-F50D-48B1-B125-E40844B3943E}" type="slidenum">
              <a:rPr lang="en-GB" altLang="en-US" smtClean="0"/>
              <a:pPr/>
              <a:t>20</a:t>
            </a:fld>
            <a:endParaRPr lang="en-GB" altLang="en-US"/>
          </a:p>
        </p:txBody>
      </p:sp>
    </p:spTree>
    <p:extLst>
      <p:ext uri="{BB962C8B-B14F-4D97-AF65-F5344CB8AC3E}">
        <p14:creationId xmlns:p14="http://schemas.microsoft.com/office/powerpoint/2010/main" val="23661704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86C99898-F50D-48B1-B125-E40844B3943E}" type="slidenum">
              <a:rPr lang="en-GB" altLang="en-US" smtClean="0"/>
              <a:pPr/>
              <a:t>21</a:t>
            </a:fld>
            <a:endParaRPr lang="en-GB" altLang="en-US"/>
          </a:p>
        </p:txBody>
      </p:sp>
    </p:spTree>
    <p:extLst>
      <p:ext uri="{BB962C8B-B14F-4D97-AF65-F5344CB8AC3E}">
        <p14:creationId xmlns:p14="http://schemas.microsoft.com/office/powerpoint/2010/main" val="1970415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ZA" altLang="en-US" smtClean="0">
                <a:latin typeface="Times New Roman" pitchFamily="18" charset="0"/>
              </a:rPr>
              <a:t>To </a:t>
            </a: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9CB6303-18FC-4D86-800B-A2EC9C7C1B2C}" type="slidenum">
              <a:rPr lang="en-GB" altLang="en-US" sz="1200"/>
              <a:pPr/>
              <a:t>2</a:t>
            </a:fld>
            <a:endParaRPr lang="en-GB" altLang="en-US" sz="1200"/>
          </a:p>
        </p:txBody>
      </p:sp>
    </p:spTree>
    <p:extLst>
      <p:ext uri="{BB962C8B-B14F-4D97-AF65-F5344CB8AC3E}">
        <p14:creationId xmlns:p14="http://schemas.microsoft.com/office/powerpoint/2010/main" val="1675598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ZA" altLang="en-US" smtClean="0">
                <a:latin typeface="Times New Roman" pitchFamily="18" charset="0"/>
              </a:rPr>
              <a:t>To </a:t>
            </a: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9CB6303-18FC-4D86-800B-A2EC9C7C1B2C}" type="slidenum">
              <a:rPr lang="en-GB" altLang="en-US" sz="1200"/>
              <a:pPr/>
              <a:t>3</a:t>
            </a:fld>
            <a:endParaRPr lang="en-GB" altLang="en-US" sz="1200"/>
          </a:p>
        </p:txBody>
      </p:sp>
    </p:spTree>
    <p:extLst>
      <p:ext uri="{BB962C8B-B14F-4D97-AF65-F5344CB8AC3E}">
        <p14:creationId xmlns:p14="http://schemas.microsoft.com/office/powerpoint/2010/main" val="32468708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ZA" altLang="en-US" smtClean="0">
                <a:latin typeface="Times New Roman" pitchFamily="18" charset="0"/>
              </a:rPr>
              <a:t>To </a:t>
            </a: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9CB6303-18FC-4D86-800B-A2EC9C7C1B2C}" type="slidenum">
              <a:rPr lang="en-GB" altLang="en-US" sz="1200"/>
              <a:pPr/>
              <a:t>4</a:t>
            </a:fld>
            <a:endParaRPr lang="en-GB" altLang="en-US" sz="1200"/>
          </a:p>
        </p:txBody>
      </p:sp>
    </p:spTree>
    <p:extLst>
      <p:ext uri="{BB962C8B-B14F-4D97-AF65-F5344CB8AC3E}">
        <p14:creationId xmlns:p14="http://schemas.microsoft.com/office/powerpoint/2010/main" val="2429813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ZA" altLang="en-US" smtClean="0">
                <a:latin typeface="Times New Roman" pitchFamily="18" charset="0"/>
              </a:rPr>
              <a:t>To </a:t>
            </a: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9CB6303-18FC-4D86-800B-A2EC9C7C1B2C}" type="slidenum">
              <a:rPr lang="en-GB" altLang="en-US" sz="1200"/>
              <a:pPr/>
              <a:t>6</a:t>
            </a:fld>
            <a:endParaRPr lang="en-GB" altLang="en-US" sz="1200"/>
          </a:p>
        </p:txBody>
      </p:sp>
    </p:spTree>
    <p:extLst>
      <p:ext uri="{BB962C8B-B14F-4D97-AF65-F5344CB8AC3E}">
        <p14:creationId xmlns:p14="http://schemas.microsoft.com/office/powerpoint/2010/main" val="1871317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ZA" altLang="en-US" smtClean="0">
                <a:latin typeface="Times New Roman" pitchFamily="18" charset="0"/>
              </a:rPr>
              <a:t>To </a:t>
            </a: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9CB6303-18FC-4D86-800B-A2EC9C7C1B2C}" type="slidenum">
              <a:rPr lang="en-GB" altLang="en-US" sz="1200"/>
              <a:pPr/>
              <a:t>7</a:t>
            </a:fld>
            <a:endParaRPr lang="en-GB" altLang="en-US" sz="1200"/>
          </a:p>
        </p:txBody>
      </p:sp>
    </p:spTree>
    <p:extLst>
      <p:ext uri="{BB962C8B-B14F-4D97-AF65-F5344CB8AC3E}">
        <p14:creationId xmlns:p14="http://schemas.microsoft.com/office/powerpoint/2010/main" val="27368264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ZA" altLang="en-US" smtClean="0">
                <a:latin typeface="Times New Roman" pitchFamily="18" charset="0"/>
              </a:rPr>
              <a:t>To </a:t>
            </a: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9CB6303-18FC-4D86-800B-A2EC9C7C1B2C}" type="slidenum">
              <a:rPr lang="en-GB" altLang="en-US" sz="1200"/>
              <a:pPr/>
              <a:t>8</a:t>
            </a:fld>
            <a:endParaRPr lang="en-GB" altLang="en-US" sz="1200"/>
          </a:p>
        </p:txBody>
      </p:sp>
    </p:spTree>
    <p:extLst>
      <p:ext uri="{BB962C8B-B14F-4D97-AF65-F5344CB8AC3E}">
        <p14:creationId xmlns:p14="http://schemas.microsoft.com/office/powerpoint/2010/main" val="3858906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ZA" altLang="en-US" smtClean="0">
                <a:latin typeface="Times New Roman" pitchFamily="18" charset="0"/>
              </a:rPr>
              <a:t>To </a:t>
            </a: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9CB6303-18FC-4D86-800B-A2EC9C7C1B2C}" type="slidenum">
              <a:rPr lang="en-GB" altLang="en-US" sz="1200"/>
              <a:pPr/>
              <a:t>9</a:t>
            </a:fld>
            <a:endParaRPr lang="en-GB" altLang="en-US" sz="1200"/>
          </a:p>
        </p:txBody>
      </p:sp>
    </p:spTree>
    <p:extLst>
      <p:ext uri="{BB962C8B-B14F-4D97-AF65-F5344CB8AC3E}">
        <p14:creationId xmlns:p14="http://schemas.microsoft.com/office/powerpoint/2010/main" val="13478554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ZA" altLang="en-US" smtClean="0">
                <a:latin typeface="Times New Roman" pitchFamily="18" charset="0"/>
              </a:rPr>
              <a:t>To </a:t>
            </a: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9CB6303-18FC-4D86-800B-A2EC9C7C1B2C}" type="slidenum">
              <a:rPr lang="en-GB" altLang="en-US" sz="1200"/>
              <a:pPr/>
              <a:t>10</a:t>
            </a:fld>
            <a:endParaRPr lang="en-GB" altLang="en-US" sz="1200"/>
          </a:p>
        </p:txBody>
      </p:sp>
    </p:spTree>
    <p:extLst>
      <p:ext uri="{BB962C8B-B14F-4D97-AF65-F5344CB8AC3E}">
        <p14:creationId xmlns:p14="http://schemas.microsoft.com/office/powerpoint/2010/main" val="4267561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Rectangle 6"/>
          <p:cNvSpPr>
            <a:spLocks noGrp="1" noChangeArrowheads="1"/>
          </p:cNvSpPr>
          <p:nvPr>
            <p:ph type="sldNum" sz="quarter" idx="10"/>
          </p:nvPr>
        </p:nvSpPr>
        <p:spPr>
          <a:ln/>
        </p:spPr>
        <p:txBody>
          <a:bodyPr/>
          <a:lstStyle>
            <a:lvl1pPr>
              <a:defRPr/>
            </a:lvl1pPr>
          </a:lstStyle>
          <a:p>
            <a:fld id="{9F6439A8-08E8-4346-9F1C-9E725DBD9055}" type="slidenum">
              <a:rPr lang="en-GB" altLang="en-US"/>
              <a:pPr/>
              <a:t>‹#›</a:t>
            </a:fld>
            <a:endParaRPr lang="en-GB" altLang="en-US"/>
          </a:p>
        </p:txBody>
      </p:sp>
    </p:spTree>
    <p:extLst>
      <p:ext uri="{BB962C8B-B14F-4D97-AF65-F5344CB8AC3E}">
        <p14:creationId xmlns:p14="http://schemas.microsoft.com/office/powerpoint/2010/main" val="3129578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6"/>
          <p:cNvSpPr>
            <a:spLocks noGrp="1" noChangeArrowheads="1"/>
          </p:cNvSpPr>
          <p:nvPr>
            <p:ph type="sldNum" sz="quarter" idx="10"/>
          </p:nvPr>
        </p:nvSpPr>
        <p:spPr>
          <a:ln/>
        </p:spPr>
        <p:txBody>
          <a:bodyPr/>
          <a:lstStyle>
            <a:lvl1pPr>
              <a:defRPr/>
            </a:lvl1pPr>
          </a:lstStyle>
          <a:p>
            <a:fld id="{2B34E6CD-7A33-4C75-863D-1CDF8AEA11B2}" type="slidenum">
              <a:rPr lang="en-GB" altLang="en-US"/>
              <a:pPr/>
              <a:t>‹#›</a:t>
            </a:fld>
            <a:endParaRPr lang="en-GB" altLang="en-US"/>
          </a:p>
        </p:txBody>
      </p:sp>
    </p:spTree>
    <p:extLst>
      <p:ext uri="{BB962C8B-B14F-4D97-AF65-F5344CB8AC3E}">
        <p14:creationId xmlns:p14="http://schemas.microsoft.com/office/powerpoint/2010/main" val="1111821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57900" y="304800"/>
            <a:ext cx="1790700" cy="5867400"/>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85800" y="304800"/>
            <a:ext cx="52197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6"/>
          <p:cNvSpPr>
            <a:spLocks noGrp="1" noChangeArrowheads="1"/>
          </p:cNvSpPr>
          <p:nvPr>
            <p:ph type="sldNum" sz="quarter" idx="10"/>
          </p:nvPr>
        </p:nvSpPr>
        <p:spPr>
          <a:ln/>
        </p:spPr>
        <p:txBody>
          <a:bodyPr/>
          <a:lstStyle>
            <a:lvl1pPr>
              <a:defRPr/>
            </a:lvl1pPr>
          </a:lstStyle>
          <a:p>
            <a:fld id="{7C88CF9B-59D1-42BA-B5A2-823EAF75F7D4}" type="slidenum">
              <a:rPr lang="en-GB" altLang="en-US"/>
              <a:pPr/>
              <a:t>‹#›</a:t>
            </a:fld>
            <a:endParaRPr lang="en-GB" altLang="en-US"/>
          </a:p>
        </p:txBody>
      </p:sp>
    </p:spTree>
    <p:extLst>
      <p:ext uri="{BB962C8B-B14F-4D97-AF65-F5344CB8AC3E}">
        <p14:creationId xmlns:p14="http://schemas.microsoft.com/office/powerpoint/2010/main" val="4239097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6"/>
          <p:cNvSpPr>
            <a:spLocks noGrp="1" noChangeArrowheads="1"/>
          </p:cNvSpPr>
          <p:nvPr>
            <p:ph type="sldNum" sz="quarter" idx="10"/>
          </p:nvPr>
        </p:nvSpPr>
        <p:spPr>
          <a:ln/>
        </p:spPr>
        <p:txBody>
          <a:bodyPr/>
          <a:lstStyle>
            <a:lvl1pPr>
              <a:defRPr/>
            </a:lvl1pPr>
          </a:lstStyle>
          <a:p>
            <a:fld id="{A9A33B5C-8EEB-4DD4-A730-D118B075488E}" type="slidenum">
              <a:rPr lang="en-GB" altLang="en-US"/>
              <a:pPr/>
              <a:t>‹#›</a:t>
            </a:fld>
            <a:endParaRPr lang="en-GB" altLang="en-US"/>
          </a:p>
        </p:txBody>
      </p:sp>
    </p:spTree>
    <p:extLst>
      <p:ext uri="{BB962C8B-B14F-4D97-AF65-F5344CB8AC3E}">
        <p14:creationId xmlns:p14="http://schemas.microsoft.com/office/powerpoint/2010/main" val="1377131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D7F16FA4-9D16-4D4F-B6FF-0E81A91FE92D}" type="slidenum">
              <a:rPr lang="en-GB" altLang="en-US"/>
              <a:pPr/>
              <a:t>‹#›</a:t>
            </a:fld>
            <a:endParaRPr lang="en-GB" altLang="en-US"/>
          </a:p>
        </p:txBody>
      </p:sp>
    </p:spTree>
    <p:extLst>
      <p:ext uri="{BB962C8B-B14F-4D97-AF65-F5344CB8AC3E}">
        <p14:creationId xmlns:p14="http://schemas.microsoft.com/office/powerpoint/2010/main" val="3046018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85800" y="1524000"/>
            <a:ext cx="3505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343400" y="1524000"/>
            <a:ext cx="3505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6"/>
          <p:cNvSpPr>
            <a:spLocks noGrp="1" noChangeArrowheads="1"/>
          </p:cNvSpPr>
          <p:nvPr>
            <p:ph type="sldNum" sz="quarter" idx="10"/>
          </p:nvPr>
        </p:nvSpPr>
        <p:spPr>
          <a:ln/>
        </p:spPr>
        <p:txBody>
          <a:bodyPr/>
          <a:lstStyle>
            <a:lvl1pPr>
              <a:defRPr/>
            </a:lvl1pPr>
          </a:lstStyle>
          <a:p>
            <a:fld id="{67A7936A-3C0E-46A2-A639-31DC037DC35C}" type="slidenum">
              <a:rPr lang="en-GB" altLang="en-US"/>
              <a:pPr/>
              <a:t>‹#›</a:t>
            </a:fld>
            <a:endParaRPr lang="en-GB" altLang="en-US"/>
          </a:p>
        </p:txBody>
      </p:sp>
    </p:spTree>
    <p:extLst>
      <p:ext uri="{BB962C8B-B14F-4D97-AF65-F5344CB8AC3E}">
        <p14:creationId xmlns:p14="http://schemas.microsoft.com/office/powerpoint/2010/main" val="913455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6"/>
          <p:cNvSpPr>
            <a:spLocks noGrp="1" noChangeArrowheads="1"/>
          </p:cNvSpPr>
          <p:nvPr>
            <p:ph type="sldNum" sz="quarter" idx="10"/>
          </p:nvPr>
        </p:nvSpPr>
        <p:spPr>
          <a:ln/>
        </p:spPr>
        <p:txBody>
          <a:bodyPr/>
          <a:lstStyle>
            <a:lvl1pPr>
              <a:defRPr/>
            </a:lvl1pPr>
          </a:lstStyle>
          <a:p>
            <a:fld id="{E50F6B35-9708-46B5-9A19-9D982D48D049}" type="slidenum">
              <a:rPr lang="en-GB" altLang="en-US"/>
              <a:pPr/>
              <a:t>‹#›</a:t>
            </a:fld>
            <a:endParaRPr lang="en-GB" altLang="en-US"/>
          </a:p>
        </p:txBody>
      </p:sp>
    </p:spTree>
    <p:extLst>
      <p:ext uri="{BB962C8B-B14F-4D97-AF65-F5344CB8AC3E}">
        <p14:creationId xmlns:p14="http://schemas.microsoft.com/office/powerpoint/2010/main" val="2908895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6"/>
          <p:cNvSpPr>
            <a:spLocks noGrp="1" noChangeArrowheads="1"/>
          </p:cNvSpPr>
          <p:nvPr>
            <p:ph type="sldNum" sz="quarter" idx="10"/>
          </p:nvPr>
        </p:nvSpPr>
        <p:spPr>
          <a:ln/>
        </p:spPr>
        <p:txBody>
          <a:bodyPr/>
          <a:lstStyle>
            <a:lvl1pPr>
              <a:defRPr/>
            </a:lvl1pPr>
          </a:lstStyle>
          <a:p>
            <a:fld id="{86232F98-0EE9-4C32-A9BB-BA304F343CFE}" type="slidenum">
              <a:rPr lang="en-GB" altLang="en-US"/>
              <a:pPr/>
              <a:t>‹#›</a:t>
            </a:fld>
            <a:endParaRPr lang="en-GB" altLang="en-US"/>
          </a:p>
        </p:txBody>
      </p:sp>
    </p:spTree>
    <p:extLst>
      <p:ext uri="{BB962C8B-B14F-4D97-AF65-F5344CB8AC3E}">
        <p14:creationId xmlns:p14="http://schemas.microsoft.com/office/powerpoint/2010/main" val="2951383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BD6996CA-2A70-4217-AB41-710EFA5CCD1D}" type="slidenum">
              <a:rPr lang="en-GB" altLang="en-US"/>
              <a:pPr/>
              <a:t>‹#›</a:t>
            </a:fld>
            <a:endParaRPr lang="en-GB" altLang="en-US"/>
          </a:p>
        </p:txBody>
      </p:sp>
    </p:spTree>
    <p:extLst>
      <p:ext uri="{BB962C8B-B14F-4D97-AF65-F5344CB8AC3E}">
        <p14:creationId xmlns:p14="http://schemas.microsoft.com/office/powerpoint/2010/main" val="1551513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EEFC6445-1351-4E87-AF15-7B6D8944A9D8}" type="slidenum">
              <a:rPr lang="en-GB" altLang="en-US"/>
              <a:pPr/>
              <a:t>‹#›</a:t>
            </a:fld>
            <a:endParaRPr lang="en-GB" altLang="en-US"/>
          </a:p>
        </p:txBody>
      </p:sp>
    </p:spTree>
    <p:extLst>
      <p:ext uri="{BB962C8B-B14F-4D97-AF65-F5344CB8AC3E}">
        <p14:creationId xmlns:p14="http://schemas.microsoft.com/office/powerpoint/2010/main" val="2750562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8BAE8D6F-381F-4403-A3C5-7778B046F4C5}" type="slidenum">
              <a:rPr lang="en-GB" altLang="en-US"/>
              <a:pPr/>
              <a:t>‹#›</a:t>
            </a:fld>
            <a:endParaRPr lang="en-GB" altLang="en-US"/>
          </a:p>
        </p:txBody>
      </p:sp>
    </p:spTree>
    <p:extLst>
      <p:ext uri="{BB962C8B-B14F-4D97-AF65-F5344CB8AC3E}">
        <p14:creationId xmlns:p14="http://schemas.microsoft.com/office/powerpoint/2010/main" val="1768056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graphicFrame>
        <p:nvGraphicFramePr>
          <p:cNvPr id="1026" name="Object 9"/>
          <p:cNvGraphicFramePr>
            <a:graphicFrameLocks noChangeAspect="1"/>
          </p:cNvGraphicFramePr>
          <p:nvPr/>
        </p:nvGraphicFramePr>
        <p:xfrm>
          <a:off x="0" y="6019800"/>
          <a:ext cx="9144000" cy="652463"/>
        </p:xfrm>
        <a:graphic>
          <a:graphicData uri="http://schemas.openxmlformats.org/presentationml/2006/ole">
            <mc:AlternateContent xmlns:mc="http://schemas.openxmlformats.org/markup-compatibility/2006">
              <mc:Choice xmlns:v="urn:schemas-microsoft-com:vml" Requires="v">
                <p:oleObj spid="_x0000_s1184" name="Image" r:id="rId15" imgW="13003175" imgH="926657" progId="">
                  <p:embed/>
                </p:oleObj>
              </mc:Choice>
              <mc:Fallback>
                <p:oleObj name="Image" r:id="rId15" imgW="13003175" imgH="926657" progId="">
                  <p:embed/>
                  <p:pic>
                    <p:nvPicPr>
                      <p:cNvPr id="0" name="Object 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6019800"/>
                        <a:ext cx="9144000" cy="652463"/>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027" name="Rectangle 2"/>
          <p:cNvSpPr>
            <a:spLocks noGrp="1" noChangeArrowheads="1"/>
          </p:cNvSpPr>
          <p:nvPr>
            <p:ph type="title"/>
          </p:nvPr>
        </p:nvSpPr>
        <p:spPr bwMode="auto">
          <a:xfrm>
            <a:off x="685800" y="304800"/>
            <a:ext cx="6705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8" name="Rectangle 3"/>
          <p:cNvSpPr>
            <a:spLocks noGrp="1" noChangeArrowheads="1"/>
          </p:cNvSpPr>
          <p:nvPr>
            <p:ph type="body" idx="1"/>
          </p:nvPr>
        </p:nvSpPr>
        <p:spPr bwMode="auto">
          <a:xfrm>
            <a:off x="685800" y="1524000"/>
            <a:ext cx="7162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30" name="Rectangle 6"/>
          <p:cNvSpPr>
            <a:spLocks noGrp="1" noChangeArrowheads="1"/>
          </p:cNvSpPr>
          <p:nvPr>
            <p:ph type="sldNum" sz="quarter" idx="4"/>
          </p:nvPr>
        </p:nvSpPr>
        <p:spPr bwMode="auto">
          <a:xfrm>
            <a:off x="7010400" y="6248400"/>
            <a:ext cx="1828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1">
                <a:solidFill>
                  <a:srgbClr val="005BAB"/>
                </a:solidFill>
                <a:latin typeface="Verdana" pitchFamily="34" charset="0"/>
              </a:defRPr>
            </a:lvl1pPr>
          </a:lstStyle>
          <a:p>
            <a:fld id="{C9DF7584-FF0D-4CD1-9AEC-4A5DE6C5095F}" type="slidenum">
              <a:rPr lang="en-GB" altLang="en-US"/>
              <a:pPr/>
              <a:t>‹#›</a:t>
            </a:fld>
            <a:endParaRPr lang="en-GB" altLang="en-US"/>
          </a:p>
        </p:txBody>
      </p:sp>
      <p:sp>
        <p:nvSpPr>
          <p:cNvPr id="6" name="Rectangle 5"/>
          <p:cNvSpPr/>
          <p:nvPr/>
        </p:nvSpPr>
        <p:spPr>
          <a:xfrm>
            <a:off x="0" y="6000750"/>
            <a:ext cx="9144000" cy="7143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ZA"/>
          </a:p>
        </p:txBody>
      </p:sp>
      <p:pic>
        <p:nvPicPr>
          <p:cNvPr id="1031" name="Picture 6" descr="UPLand.jpg"/>
          <p:cNvPicPr>
            <a:picLocks noChangeAspect="1"/>
          </p:cNvPicPr>
          <p:nvPr/>
        </p:nvPicPr>
        <p:blipFill>
          <a:blip r:embed="rId17">
            <a:extLst>
              <a:ext uri="{28A0092B-C50C-407E-A947-70E740481C1C}">
                <a14:useLocalDpi xmlns:a14="http://schemas.microsoft.com/office/drawing/2010/main" val="0"/>
              </a:ext>
            </a:extLst>
          </a:blip>
          <a:srcRect/>
          <a:stretch>
            <a:fillRect/>
          </a:stretch>
        </p:blipFill>
        <p:spPr bwMode="auto">
          <a:xfrm>
            <a:off x="428625" y="6072188"/>
            <a:ext cx="1928813"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60"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70" r:id="rId11"/>
  </p:sldLayoutIdLst>
  <p:hf hdr="0" ftr="0" dt="0"/>
  <p:txStyles>
    <p:titleStyle>
      <a:lvl1pPr algn="l" rtl="0" eaLnBrk="0" fontAlgn="base" hangingPunct="0">
        <a:spcBef>
          <a:spcPct val="0"/>
        </a:spcBef>
        <a:spcAft>
          <a:spcPct val="0"/>
        </a:spcAft>
        <a:defRPr sz="2100" b="1">
          <a:solidFill>
            <a:schemeClr val="bg1"/>
          </a:solidFill>
          <a:latin typeface="+mj-lt"/>
          <a:ea typeface="+mj-ea"/>
          <a:cs typeface="+mj-cs"/>
        </a:defRPr>
      </a:lvl1pPr>
      <a:lvl2pPr algn="l" rtl="0" eaLnBrk="0" fontAlgn="base" hangingPunct="0">
        <a:spcBef>
          <a:spcPct val="0"/>
        </a:spcBef>
        <a:spcAft>
          <a:spcPct val="0"/>
        </a:spcAft>
        <a:defRPr sz="2100" b="1">
          <a:solidFill>
            <a:schemeClr val="bg1"/>
          </a:solidFill>
          <a:latin typeface="Arial" charset="0"/>
        </a:defRPr>
      </a:lvl2pPr>
      <a:lvl3pPr algn="l" rtl="0" eaLnBrk="0" fontAlgn="base" hangingPunct="0">
        <a:spcBef>
          <a:spcPct val="0"/>
        </a:spcBef>
        <a:spcAft>
          <a:spcPct val="0"/>
        </a:spcAft>
        <a:defRPr sz="2100" b="1">
          <a:solidFill>
            <a:schemeClr val="bg1"/>
          </a:solidFill>
          <a:latin typeface="Arial" charset="0"/>
        </a:defRPr>
      </a:lvl3pPr>
      <a:lvl4pPr algn="l" rtl="0" eaLnBrk="0" fontAlgn="base" hangingPunct="0">
        <a:spcBef>
          <a:spcPct val="0"/>
        </a:spcBef>
        <a:spcAft>
          <a:spcPct val="0"/>
        </a:spcAft>
        <a:defRPr sz="2100" b="1">
          <a:solidFill>
            <a:schemeClr val="bg1"/>
          </a:solidFill>
          <a:latin typeface="Arial" charset="0"/>
        </a:defRPr>
      </a:lvl4pPr>
      <a:lvl5pPr algn="l" rtl="0" eaLnBrk="0" fontAlgn="base" hangingPunct="0">
        <a:spcBef>
          <a:spcPct val="0"/>
        </a:spcBef>
        <a:spcAft>
          <a:spcPct val="0"/>
        </a:spcAft>
        <a:defRPr sz="2100" b="1">
          <a:solidFill>
            <a:schemeClr val="bg1"/>
          </a:solidFill>
          <a:latin typeface="Arial" charset="0"/>
        </a:defRPr>
      </a:lvl5pPr>
      <a:lvl6pPr marL="457200" algn="l" rtl="0" fontAlgn="base">
        <a:spcBef>
          <a:spcPct val="0"/>
        </a:spcBef>
        <a:spcAft>
          <a:spcPct val="0"/>
        </a:spcAft>
        <a:defRPr sz="2100" b="1">
          <a:solidFill>
            <a:schemeClr val="bg1"/>
          </a:solidFill>
          <a:latin typeface="Arial" charset="0"/>
        </a:defRPr>
      </a:lvl6pPr>
      <a:lvl7pPr marL="914400" algn="l" rtl="0" fontAlgn="base">
        <a:spcBef>
          <a:spcPct val="0"/>
        </a:spcBef>
        <a:spcAft>
          <a:spcPct val="0"/>
        </a:spcAft>
        <a:defRPr sz="2100" b="1">
          <a:solidFill>
            <a:schemeClr val="bg1"/>
          </a:solidFill>
          <a:latin typeface="Arial" charset="0"/>
        </a:defRPr>
      </a:lvl7pPr>
      <a:lvl8pPr marL="1371600" algn="l" rtl="0" fontAlgn="base">
        <a:spcBef>
          <a:spcPct val="0"/>
        </a:spcBef>
        <a:spcAft>
          <a:spcPct val="0"/>
        </a:spcAft>
        <a:defRPr sz="2100" b="1">
          <a:solidFill>
            <a:schemeClr val="bg1"/>
          </a:solidFill>
          <a:latin typeface="Arial" charset="0"/>
        </a:defRPr>
      </a:lvl8pPr>
      <a:lvl9pPr marL="1828800" algn="l" rtl="0" fontAlgn="base">
        <a:spcBef>
          <a:spcPct val="0"/>
        </a:spcBef>
        <a:spcAft>
          <a:spcPct val="0"/>
        </a:spcAft>
        <a:defRPr sz="2100" b="1">
          <a:solidFill>
            <a:schemeClr val="bg1"/>
          </a:solidFill>
          <a:latin typeface="Arial" charset="0"/>
        </a:defRPr>
      </a:lvl9pPr>
    </p:titleStyle>
    <p:bodyStyle>
      <a:lvl1pPr marL="342900" indent="-342900" algn="l" rtl="0" eaLnBrk="0" fontAlgn="base" hangingPunct="0">
        <a:spcBef>
          <a:spcPct val="20000"/>
        </a:spcBef>
        <a:spcAft>
          <a:spcPct val="0"/>
        </a:spcAft>
        <a:buChar char="•"/>
        <a:defRPr sz="1600">
          <a:solidFill>
            <a:schemeClr val="bg1"/>
          </a:solidFill>
          <a:latin typeface="+mn-lt"/>
          <a:ea typeface="+mn-ea"/>
          <a:cs typeface="+mn-cs"/>
        </a:defRPr>
      </a:lvl1pPr>
      <a:lvl2pPr marL="742950" indent="-285750" algn="l" rtl="0" eaLnBrk="0" fontAlgn="base" hangingPunct="0">
        <a:spcBef>
          <a:spcPct val="20000"/>
        </a:spcBef>
        <a:spcAft>
          <a:spcPct val="0"/>
        </a:spcAft>
        <a:buChar char="–"/>
        <a:defRPr sz="1600">
          <a:solidFill>
            <a:schemeClr val="bg1"/>
          </a:solidFill>
          <a:latin typeface="+mn-lt"/>
        </a:defRPr>
      </a:lvl2pPr>
      <a:lvl3pPr marL="1143000" indent="-228600" algn="l" rtl="0" eaLnBrk="0" fontAlgn="base" hangingPunct="0">
        <a:spcBef>
          <a:spcPct val="20000"/>
        </a:spcBef>
        <a:spcAft>
          <a:spcPct val="0"/>
        </a:spcAft>
        <a:buChar char="•"/>
        <a:defRPr sz="1600">
          <a:solidFill>
            <a:schemeClr val="bg1"/>
          </a:solidFill>
          <a:latin typeface="+mn-lt"/>
        </a:defRPr>
      </a:lvl3pPr>
      <a:lvl4pPr marL="1600200" indent="-228600" algn="l" rtl="0" eaLnBrk="0" fontAlgn="base" hangingPunct="0">
        <a:spcBef>
          <a:spcPct val="20000"/>
        </a:spcBef>
        <a:spcAft>
          <a:spcPct val="0"/>
        </a:spcAft>
        <a:buChar char="–"/>
        <a:defRPr sz="1600">
          <a:solidFill>
            <a:schemeClr val="bg1"/>
          </a:solidFill>
          <a:latin typeface="+mn-lt"/>
        </a:defRPr>
      </a:lvl4pPr>
      <a:lvl5pPr marL="2057400" indent="-228600" algn="l" rtl="0" eaLnBrk="0" fontAlgn="base" hangingPunct="0">
        <a:spcBef>
          <a:spcPct val="20000"/>
        </a:spcBef>
        <a:spcAft>
          <a:spcPct val="0"/>
        </a:spcAft>
        <a:buChar char="»"/>
        <a:defRPr sz="1600">
          <a:solidFill>
            <a:schemeClr val="bg1"/>
          </a:solidFill>
          <a:latin typeface="+mn-lt"/>
        </a:defRPr>
      </a:lvl5pPr>
      <a:lvl6pPr marL="2514600" indent="-228600" algn="l" rtl="0" fontAlgn="base">
        <a:spcBef>
          <a:spcPct val="20000"/>
        </a:spcBef>
        <a:spcAft>
          <a:spcPct val="0"/>
        </a:spcAft>
        <a:buChar char="»"/>
        <a:defRPr sz="1600">
          <a:solidFill>
            <a:schemeClr val="bg1"/>
          </a:solidFill>
          <a:latin typeface="+mn-lt"/>
        </a:defRPr>
      </a:lvl6pPr>
      <a:lvl7pPr marL="2971800" indent="-228600" algn="l" rtl="0" fontAlgn="base">
        <a:spcBef>
          <a:spcPct val="20000"/>
        </a:spcBef>
        <a:spcAft>
          <a:spcPct val="0"/>
        </a:spcAft>
        <a:buChar char="»"/>
        <a:defRPr sz="1600">
          <a:solidFill>
            <a:schemeClr val="bg1"/>
          </a:solidFill>
          <a:latin typeface="+mn-lt"/>
        </a:defRPr>
      </a:lvl7pPr>
      <a:lvl8pPr marL="3429000" indent="-228600" algn="l" rtl="0" fontAlgn="base">
        <a:spcBef>
          <a:spcPct val="20000"/>
        </a:spcBef>
        <a:spcAft>
          <a:spcPct val="0"/>
        </a:spcAft>
        <a:buChar char="»"/>
        <a:defRPr sz="1600">
          <a:solidFill>
            <a:schemeClr val="bg1"/>
          </a:solidFill>
          <a:latin typeface="+mn-lt"/>
        </a:defRPr>
      </a:lvl8pPr>
      <a:lvl9pPr marL="3886200" indent="-228600" algn="l" rtl="0" fontAlgn="base">
        <a:spcBef>
          <a:spcPct val="20000"/>
        </a:spcBef>
        <a:spcAft>
          <a:spcPct val="0"/>
        </a:spcAft>
        <a:buChar char="»"/>
        <a:defRPr sz="16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a:xfrm>
            <a:off x="1042988" y="188913"/>
            <a:ext cx="7051675" cy="1800225"/>
          </a:xfrm>
        </p:spPr>
        <p:txBody>
          <a:bodyPr/>
          <a:lstStyle/>
          <a:p>
            <a:pPr algn="ctr"/>
            <a:r>
              <a:rPr lang="en-ZA" altLang="en-US" sz="3600" dirty="0" smtClean="0">
                <a:latin typeface="Rockwell" pitchFamily="18" charset="0"/>
              </a:rPr>
              <a:t>University of Pretoria</a:t>
            </a:r>
            <a:r>
              <a:rPr lang="en-ZA" altLang="en-US" sz="1600" dirty="0" smtClean="0">
                <a:latin typeface="Rockwell" pitchFamily="18" charset="0"/>
              </a:rPr>
              <a:t> </a:t>
            </a:r>
            <a:br>
              <a:rPr lang="en-ZA" altLang="en-US" sz="1600" dirty="0" smtClean="0">
                <a:latin typeface="Rockwell" pitchFamily="18" charset="0"/>
              </a:rPr>
            </a:br>
            <a:r>
              <a:rPr lang="en-ZA" altLang="en-US" sz="2800" dirty="0" smtClean="0">
                <a:latin typeface="Rockwell" pitchFamily="18" charset="0"/>
              </a:rPr>
              <a:t>Division: Tourism Management</a:t>
            </a:r>
            <a:r>
              <a:rPr lang="en-ZA" altLang="en-US" sz="2800" dirty="0" smtClean="0"/>
              <a:t/>
            </a:r>
            <a:br>
              <a:rPr lang="en-ZA" altLang="en-US" sz="2800" dirty="0" smtClean="0"/>
            </a:br>
            <a:endParaRPr lang="en-ZA" altLang="en-US" sz="2800" dirty="0" smtClean="0"/>
          </a:p>
        </p:txBody>
      </p:sp>
      <p:sp>
        <p:nvSpPr>
          <p:cNvPr id="16387" name="Subtitle 2"/>
          <p:cNvSpPr>
            <a:spLocks noGrp="1"/>
          </p:cNvSpPr>
          <p:nvPr>
            <p:ph type="subTitle" idx="1"/>
          </p:nvPr>
        </p:nvSpPr>
        <p:spPr>
          <a:xfrm>
            <a:off x="2483768" y="1989138"/>
            <a:ext cx="6049963" cy="1655762"/>
          </a:xfrm>
        </p:spPr>
        <p:txBody>
          <a:bodyPr/>
          <a:lstStyle/>
          <a:p>
            <a:r>
              <a:rPr lang="en-ZA" altLang="en-US" sz="2400" b="1" dirty="0" smtClean="0">
                <a:latin typeface="Rockwell" pitchFamily="18" charset="0"/>
              </a:rPr>
              <a:t>AN ASSESSMENT OF THE IMPACT OF MEGATRENDS IN THE TOURISM SECTOR</a:t>
            </a:r>
            <a:endParaRPr lang="en-ZA" altLang="en-US" sz="2400" dirty="0" smtClean="0">
              <a:latin typeface="Rockwell" pitchFamily="18" charset="0"/>
            </a:endParaRPr>
          </a:p>
          <a:p>
            <a:endParaRPr lang="en-ZA" altLang="en-US" sz="2400" dirty="0" smtClean="0">
              <a:latin typeface="Rockwell" pitchFamily="18" charset="0"/>
            </a:endParaRPr>
          </a:p>
          <a:p>
            <a:r>
              <a:rPr lang="en-ZA" altLang="en-US" sz="2400" b="1" dirty="0" smtClean="0">
                <a:latin typeface="Rockwell" pitchFamily="18" charset="0"/>
              </a:rPr>
              <a:t>15 March 2019</a:t>
            </a:r>
          </a:p>
          <a:p>
            <a:endParaRPr lang="en-ZA" altLang="en-US" sz="2400" dirty="0" smtClean="0">
              <a:latin typeface="Rockwell" pitchFamily="18" charset="0"/>
            </a:endParaRPr>
          </a:p>
          <a:p>
            <a:pPr>
              <a:spcBef>
                <a:spcPts val="600"/>
              </a:spcBef>
            </a:pPr>
            <a:r>
              <a:rPr lang="en-ZA" altLang="en-US" sz="1800" dirty="0" err="1" smtClean="0">
                <a:latin typeface="Rockwell" pitchFamily="18" charset="0"/>
              </a:rPr>
              <a:t>Berendien</a:t>
            </a:r>
            <a:r>
              <a:rPr lang="en-ZA" altLang="en-US" sz="1800" dirty="0" smtClean="0">
                <a:latin typeface="Rockwell" pitchFamily="18" charset="0"/>
              </a:rPr>
              <a:t> Lubbe</a:t>
            </a:r>
          </a:p>
          <a:p>
            <a:pPr>
              <a:spcBef>
                <a:spcPts val="600"/>
              </a:spcBef>
            </a:pPr>
            <a:r>
              <a:rPr lang="en-ZA" altLang="en-US" sz="1800" dirty="0" err="1" smtClean="0">
                <a:latin typeface="Rockwell" pitchFamily="18" charset="0"/>
              </a:rPr>
              <a:t>Anneli</a:t>
            </a:r>
            <a:r>
              <a:rPr lang="en-ZA" altLang="en-US" sz="1800" dirty="0" smtClean="0">
                <a:latin typeface="Rockwell" pitchFamily="18" charset="0"/>
              </a:rPr>
              <a:t> Douglas </a:t>
            </a:r>
          </a:p>
        </p:txBody>
      </p:sp>
      <p:pic>
        <p:nvPicPr>
          <p:cNvPr id="16388" name="Picture 2" descr="C:\Users\User\Documents\Nosi\University_of_Pretoria_Ceremonial_Shiel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772816"/>
            <a:ext cx="1871662" cy="280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043608" y="188640"/>
            <a:ext cx="6705600" cy="432048"/>
          </a:xfrm>
        </p:spPr>
        <p:txBody>
          <a:bodyPr/>
          <a:lstStyle/>
          <a:p>
            <a:pPr algn="ctr" eaLnBrk="1" hangingPunct="1"/>
            <a:r>
              <a:rPr lang="en-ZA" altLang="en-US" sz="2400" dirty="0" smtClean="0">
                <a:solidFill>
                  <a:srgbClr val="FFFF00"/>
                </a:solidFill>
                <a:latin typeface="Rockwell" pitchFamily="18" charset="0"/>
              </a:rPr>
              <a:t>Economic Trends: Jobs</a:t>
            </a:r>
          </a:p>
        </p:txBody>
      </p:sp>
      <p:sp>
        <p:nvSpPr>
          <p:cNvPr id="18435" name="Rectangle 2"/>
          <p:cNvSpPr>
            <a:spLocks noChangeArrowheads="1"/>
          </p:cNvSpPr>
          <p:nvPr/>
        </p:nvSpPr>
        <p:spPr bwMode="auto">
          <a:xfrm>
            <a:off x="611560" y="908720"/>
            <a:ext cx="8353300" cy="4770537"/>
          </a:xfrm>
          <a:prstGeom prst="rect">
            <a:avLst/>
          </a:prstGeom>
          <a:noFill/>
          <a:ln w="38100">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1600">
                <a:solidFill>
                  <a:schemeClr val="bg1"/>
                </a:solidFill>
                <a:latin typeface="Arial" pitchFamily="34" charset="0"/>
              </a:defRPr>
            </a:lvl1pPr>
            <a:lvl2pPr marL="742950" indent="-285750">
              <a:spcBef>
                <a:spcPct val="20000"/>
              </a:spcBef>
              <a:buChar char="–"/>
              <a:defRPr sz="1600">
                <a:solidFill>
                  <a:schemeClr val="bg1"/>
                </a:solidFill>
                <a:latin typeface="Arial" pitchFamily="34" charset="0"/>
              </a:defRPr>
            </a:lvl2pPr>
            <a:lvl3pPr marL="1143000" indent="-228600">
              <a:spcBef>
                <a:spcPct val="20000"/>
              </a:spcBef>
              <a:buChar char="•"/>
              <a:defRPr sz="1600">
                <a:solidFill>
                  <a:schemeClr val="bg1"/>
                </a:solidFill>
                <a:latin typeface="Arial" pitchFamily="34" charset="0"/>
              </a:defRPr>
            </a:lvl3pPr>
            <a:lvl4pPr marL="1600200" indent="-228600">
              <a:spcBef>
                <a:spcPct val="20000"/>
              </a:spcBef>
              <a:buChar char="–"/>
              <a:defRPr sz="1600">
                <a:solidFill>
                  <a:schemeClr val="bg1"/>
                </a:solidFill>
                <a:latin typeface="Arial" pitchFamily="34" charset="0"/>
              </a:defRPr>
            </a:lvl4pPr>
            <a:lvl5pPr marL="2057400" indent="-228600">
              <a:spcBef>
                <a:spcPct val="20000"/>
              </a:spcBef>
              <a:buChar char="»"/>
              <a:defRPr sz="1600">
                <a:solidFill>
                  <a:schemeClr val="bg1"/>
                </a:solidFill>
                <a:latin typeface="Arial" pitchFamily="34" charset="0"/>
              </a:defRPr>
            </a:lvl5pPr>
            <a:lvl6pPr marL="2514600" indent="-228600" eaLnBrk="0" fontAlgn="base" hangingPunct="0">
              <a:spcBef>
                <a:spcPct val="20000"/>
              </a:spcBef>
              <a:spcAft>
                <a:spcPct val="0"/>
              </a:spcAft>
              <a:buChar char="»"/>
              <a:defRPr sz="1600">
                <a:solidFill>
                  <a:schemeClr val="bg1"/>
                </a:solidFill>
                <a:latin typeface="Arial" pitchFamily="34" charset="0"/>
              </a:defRPr>
            </a:lvl6pPr>
            <a:lvl7pPr marL="2971800" indent="-228600" eaLnBrk="0" fontAlgn="base" hangingPunct="0">
              <a:spcBef>
                <a:spcPct val="20000"/>
              </a:spcBef>
              <a:spcAft>
                <a:spcPct val="0"/>
              </a:spcAft>
              <a:buChar char="»"/>
              <a:defRPr sz="1600">
                <a:solidFill>
                  <a:schemeClr val="bg1"/>
                </a:solidFill>
                <a:latin typeface="Arial" pitchFamily="34" charset="0"/>
              </a:defRPr>
            </a:lvl7pPr>
            <a:lvl8pPr marL="3429000" indent="-228600" eaLnBrk="0" fontAlgn="base" hangingPunct="0">
              <a:spcBef>
                <a:spcPct val="20000"/>
              </a:spcBef>
              <a:spcAft>
                <a:spcPct val="0"/>
              </a:spcAft>
              <a:buChar char="»"/>
              <a:defRPr sz="1600">
                <a:solidFill>
                  <a:schemeClr val="bg1"/>
                </a:solidFill>
                <a:latin typeface="Arial" pitchFamily="34" charset="0"/>
              </a:defRPr>
            </a:lvl8pPr>
            <a:lvl9pPr marL="3886200" indent="-228600" eaLnBrk="0" fontAlgn="base" hangingPunct="0">
              <a:spcBef>
                <a:spcPct val="20000"/>
              </a:spcBef>
              <a:spcAft>
                <a:spcPct val="0"/>
              </a:spcAft>
              <a:buChar char="»"/>
              <a:defRPr sz="1600">
                <a:solidFill>
                  <a:schemeClr val="bg1"/>
                </a:solidFill>
                <a:latin typeface="Arial" pitchFamily="34" charset="0"/>
              </a:defRPr>
            </a:lvl9pPr>
          </a:lstStyle>
          <a:p>
            <a:pPr marL="342900" indent="-342900"/>
            <a:r>
              <a:rPr lang="en-ZA" dirty="0" smtClean="0">
                <a:latin typeface="Rockwell" panose="02060603020205020403" pitchFamily="18" charset="0"/>
              </a:rPr>
              <a:t>Tourism forecast to </a:t>
            </a:r>
            <a:r>
              <a:rPr lang="en-ZA" dirty="0">
                <a:latin typeface="Rockwell" panose="02060603020205020403" pitchFamily="18" charset="0"/>
              </a:rPr>
              <a:t>be one of most promising contributors to GDP </a:t>
            </a:r>
            <a:r>
              <a:rPr lang="en-ZA" dirty="0" smtClean="0">
                <a:latin typeface="Rockwell" panose="02060603020205020403" pitchFamily="18" charset="0"/>
              </a:rPr>
              <a:t>growth and job creation</a:t>
            </a:r>
          </a:p>
          <a:p>
            <a:pPr marL="342900" indent="-342900"/>
            <a:r>
              <a:rPr lang="en-ZA" dirty="0" smtClean="0">
                <a:latin typeface="Rockwell" panose="02060603020205020403" pitchFamily="18" charset="0"/>
              </a:rPr>
              <a:t>Increasing unemployment / youth unemployment (lack of growth,  structural mismatch skills/demand, poor quality education)</a:t>
            </a:r>
            <a:r>
              <a:rPr lang="en-ZA" dirty="0"/>
              <a:t> </a:t>
            </a:r>
            <a:endParaRPr lang="en-ZA" dirty="0" smtClean="0"/>
          </a:p>
          <a:p>
            <a:pPr marL="342900" indent="-342900"/>
            <a:r>
              <a:rPr lang="en-ZA" dirty="0">
                <a:latin typeface="Rockwell" panose="02060603020205020403" pitchFamily="18" charset="0"/>
              </a:rPr>
              <a:t>M</a:t>
            </a:r>
            <a:r>
              <a:rPr lang="en-ZA" dirty="0" smtClean="0">
                <a:latin typeface="Rockwell" panose="02060603020205020403" pitchFamily="18" charset="0"/>
              </a:rPr>
              <a:t>ore </a:t>
            </a:r>
            <a:r>
              <a:rPr lang="en-ZA" dirty="0">
                <a:latin typeface="Rockwell" panose="02060603020205020403" pitchFamily="18" charset="0"/>
              </a:rPr>
              <a:t>of age-appropriate population will have completed Grade 12 by </a:t>
            </a:r>
            <a:r>
              <a:rPr lang="en-ZA" dirty="0" smtClean="0">
                <a:latin typeface="Rockwell" panose="02060603020205020403" pitchFamily="18" charset="0"/>
              </a:rPr>
              <a:t>2034  </a:t>
            </a:r>
            <a:r>
              <a:rPr lang="en-ZA" dirty="0">
                <a:latin typeface="Rockwell" panose="02060603020205020403" pitchFamily="18" charset="0"/>
              </a:rPr>
              <a:t>(ISS</a:t>
            </a:r>
            <a:r>
              <a:rPr lang="en-ZA" dirty="0" smtClean="0">
                <a:latin typeface="Rockwell" panose="02060603020205020403" pitchFamily="18" charset="0"/>
              </a:rPr>
              <a:t>) – quality?</a:t>
            </a:r>
          </a:p>
          <a:p>
            <a:pPr marL="342900" indent="-342900"/>
            <a:endParaRPr lang="en-ZA" dirty="0">
              <a:latin typeface="Rockwell" panose="02060603020205020403" pitchFamily="18" charset="0"/>
            </a:endParaRPr>
          </a:p>
          <a:p>
            <a:pPr marL="342900" indent="-342900"/>
            <a:r>
              <a:rPr lang="en-ZA" dirty="0">
                <a:latin typeface="Rockwell" panose="02060603020205020403" pitchFamily="18" charset="0"/>
              </a:rPr>
              <a:t>Changing demographics will influence employment, job creation and entrepreneurship </a:t>
            </a:r>
            <a:r>
              <a:rPr lang="en-ZA" dirty="0" smtClean="0">
                <a:latin typeface="Rockwell" panose="02060603020205020403" pitchFamily="18" charset="0"/>
              </a:rPr>
              <a:t>globally </a:t>
            </a:r>
            <a:r>
              <a:rPr lang="en-ZA" dirty="0">
                <a:latin typeface="Rockwell" panose="02060603020205020403" pitchFamily="18" charset="0"/>
              </a:rPr>
              <a:t>and in South Africa in the long term</a:t>
            </a:r>
            <a:r>
              <a:rPr lang="en-ZA" dirty="0" smtClean="0">
                <a:latin typeface="Rockwell" panose="02060603020205020403" pitchFamily="18" charset="0"/>
              </a:rPr>
              <a:t>:</a:t>
            </a:r>
            <a:endParaRPr lang="en-ZA" dirty="0">
              <a:latin typeface="Rockwell" panose="02060603020205020403" pitchFamily="18" charset="0"/>
            </a:endParaRPr>
          </a:p>
          <a:p>
            <a:pPr marL="1085850" lvl="1" indent="-342900"/>
            <a:r>
              <a:rPr lang="en-ZA" dirty="0" smtClean="0">
                <a:latin typeface="Rockwell" panose="02060603020205020403" pitchFamily="18" charset="0"/>
              </a:rPr>
              <a:t>Ageing population – older, healthier, mentoring </a:t>
            </a:r>
          </a:p>
          <a:p>
            <a:pPr marL="1085850" lvl="1" indent="-342900"/>
            <a:r>
              <a:rPr lang="en-ZA" dirty="0" smtClean="0">
                <a:latin typeface="Rockwell" panose="02060603020205020403" pitchFamily="18" charset="0"/>
              </a:rPr>
              <a:t>Younger </a:t>
            </a:r>
            <a:r>
              <a:rPr lang="en-ZA" dirty="0">
                <a:latin typeface="Rockwell" panose="02060603020205020403" pitchFamily="18" charset="0"/>
              </a:rPr>
              <a:t>generations increasingly concerned with material rewards, leisure activities, mobility, flexible work hours, functioning independently </a:t>
            </a:r>
            <a:endParaRPr lang="en-ZA" dirty="0" smtClean="0">
              <a:latin typeface="Rockwell" panose="02060603020205020403" pitchFamily="18" charset="0"/>
            </a:endParaRPr>
          </a:p>
          <a:p>
            <a:pPr marL="1085850" lvl="1" indent="-342900"/>
            <a:endParaRPr lang="en-ZA" dirty="0" smtClean="0">
              <a:latin typeface="Rockwell" panose="02060603020205020403" pitchFamily="18" charset="0"/>
            </a:endParaRPr>
          </a:p>
          <a:p>
            <a:pPr marL="342900" indent="-342900"/>
            <a:r>
              <a:rPr lang="en-ZA" dirty="0" smtClean="0">
                <a:latin typeface="Rockwell" panose="02060603020205020403" pitchFamily="18" charset="0"/>
              </a:rPr>
              <a:t>Entrepreneurship and </a:t>
            </a:r>
            <a:r>
              <a:rPr lang="en-ZA" dirty="0">
                <a:latin typeface="Rockwell" panose="02060603020205020403" pitchFamily="18" charset="0"/>
              </a:rPr>
              <a:t>innovation </a:t>
            </a:r>
            <a:r>
              <a:rPr lang="en-ZA" dirty="0" smtClean="0">
                <a:latin typeface="Rockwell" panose="02060603020205020403" pitchFamily="18" charset="0"/>
              </a:rPr>
              <a:t>increasingly seen as key </a:t>
            </a:r>
            <a:r>
              <a:rPr lang="en-ZA" dirty="0">
                <a:latin typeface="Rockwell" panose="02060603020205020403" pitchFamily="18" charset="0"/>
              </a:rPr>
              <a:t>to </a:t>
            </a:r>
            <a:r>
              <a:rPr lang="en-ZA" dirty="0" smtClean="0">
                <a:latin typeface="Rockwell" panose="02060603020205020403" pitchFamily="18" charset="0"/>
              </a:rPr>
              <a:t>growth</a:t>
            </a:r>
          </a:p>
          <a:p>
            <a:pPr marL="342900" indent="-342900"/>
            <a:r>
              <a:rPr lang="en-ZA" dirty="0" smtClean="0">
                <a:latin typeface="Rockwell" panose="02060603020205020403" pitchFamily="18" charset="0"/>
              </a:rPr>
              <a:t>Technology will continue to impact jobs</a:t>
            </a:r>
          </a:p>
          <a:p>
            <a:pPr marL="342900" indent="-342900"/>
            <a:r>
              <a:rPr lang="en-ZA" dirty="0">
                <a:latin typeface="Rockwell" panose="02060603020205020403" pitchFamily="18" charset="0"/>
              </a:rPr>
              <a:t>Education must respond to the changing world of tourism with its new forms of demand and supply, new pressures and tensions </a:t>
            </a:r>
            <a:r>
              <a:rPr lang="en-ZA" dirty="0" smtClean="0">
                <a:latin typeface="Rockwell" panose="02060603020205020403" pitchFamily="18" charset="0"/>
              </a:rPr>
              <a:t>and </a:t>
            </a:r>
            <a:r>
              <a:rPr lang="en-ZA" dirty="0">
                <a:latin typeface="Rockwell" panose="02060603020205020403" pitchFamily="18" charset="0"/>
              </a:rPr>
              <a:t>its focus on sustainability</a:t>
            </a:r>
          </a:p>
        </p:txBody>
      </p:sp>
    </p:spTree>
    <p:extLst>
      <p:ext uri="{BB962C8B-B14F-4D97-AF65-F5344CB8AC3E}">
        <p14:creationId xmlns:p14="http://schemas.microsoft.com/office/powerpoint/2010/main" val="41992241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755576" y="34854"/>
            <a:ext cx="6705600" cy="990600"/>
          </a:xfrm>
        </p:spPr>
        <p:txBody>
          <a:bodyPr/>
          <a:lstStyle/>
          <a:p>
            <a:pPr algn="ctr" eaLnBrk="1" hangingPunct="1"/>
            <a:r>
              <a:rPr lang="en-ZA" altLang="en-US" sz="2400" dirty="0">
                <a:solidFill>
                  <a:srgbClr val="FFFF00"/>
                </a:solidFill>
                <a:latin typeface="Rockwell" pitchFamily="18" charset="0"/>
              </a:rPr>
              <a:t>Political Trends</a:t>
            </a:r>
          </a:p>
        </p:txBody>
      </p:sp>
      <p:sp>
        <p:nvSpPr>
          <p:cNvPr id="18435" name="Rectangle 2"/>
          <p:cNvSpPr>
            <a:spLocks noChangeArrowheads="1"/>
          </p:cNvSpPr>
          <p:nvPr/>
        </p:nvSpPr>
        <p:spPr bwMode="auto">
          <a:xfrm>
            <a:off x="539552" y="1268760"/>
            <a:ext cx="7848872" cy="3970318"/>
          </a:xfrm>
          <a:prstGeom prst="rect">
            <a:avLst/>
          </a:prstGeom>
          <a:noFill/>
          <a:ln w="38100">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1600">
                <a:solidFill>
                  <a:schemeClr val="bg1"/>
                </a:solidFill>
                <a:latin typeface="Arial" pitchFamily="34" charset="0"/>
              </a:defRPr>
            </a:lvl1pPr>
            <a:lvl2pPr marL="742950" indent="-285750">
              <a:spcBef>
                <a:spcPct val="20000"/>
              </a:spcBef>
              <a:buChar char="–"/>
              <a:defRPr sz="1600">
                <a:solidFill>
                  <a:schemeClr val="bg1"/>
                </a:solidFill>
                <a:latin typeface="Arial" pitchFamily="34" charset="0"/>
              </a:defRPr>
            </a:lvl2pPr>
            <a:lvl3pPr marL="1143000" indent="-228600">
              <a:spcBef>
                <a:spcPct val="20000"/>
              </a:spcBef>
              <a:buChar char="•"/>
              <a:defRPr sz="1600">
                <a:solidFill>
                  <a:schemeClr val="bg1"/>
                </a:solidFill>
                <a:latin typeface="Arial" pitchFamily="34" charset="0"/>
              </a:defRPr>
            </a:lvl3pPr>
            <a:lvl4pPr marL="1600200" indent="-228600">
              <a:spcBef>
                <a:spcPct val="20000"/>
              </a:spcBef>
              <a:buChar char="–"/>
              <a:defRPr sz="1600">
                <a:solidFill>
                  <a:schemeClr val="bg1"/>
                </a:solidFill>
                <a:latin typeface="Arial" pitchFamily="34" charset="0"/>
              </a:defRPr>
            </a:lvl4pPr>
            <a:lvl5pPr marL="2057400" indent="-228600">
              <a:spcBef>
                <a:spcPct val="20000"/>
              </a:spcBef>
              <a:buChar char="»"/>
              <a:defRPr sz="1600">
                <a:solidFill>
                  <a:schemeClr val="bg1"/>
                </a:solidFill>
                <a:latin typeface="Arial" pitchFamily="34" charset="0"/>
              </a:defRPr>
            </a:lvl5pPr>
            <a:lvl6pPr marL="2514600" indent="-228600" eaLnBrk="0" fontAlgn="base" hangingPunct="0">
              <a:spcBef>
                <a:spcPct val="20000"/>
              </a:spcBef>
              <a:spcAft>
                <a:spcPct val="0"/>
              </a:spcAft>
              <a:buChar char="»"/>
              <a:defRPr sz="1600">
                <a:solidFill>
                  <a:schemeClr val="bg1"/>
                </a:solidFill>
                <a:latin typeface="Arial" pitchFamily="34" charset="0"/>
              </a:defRPr>
            </a:lvl6pPr>
            <a:lvl7pPr marL="2971800" indent="-228600" eaLnBrk="0" fontAlgn="base" hangingPunct="0">
              <a:spcBef>
                <a:spcPct val="20000"/>
              </a:spcBef>
              <a:spcAft>
                <a:spcPct val="0"/>
              </a:spcAft>
              <a:buChar char="»"/>
              <a:defRPr sz="1600">
                <a:solidFill>
                  <a:schemeClr val="bg1"/>
                </a:solidFill>
                <a:latin typeface="Arial" pitchFamily="34" charset="0"/>
              </a:defRPr>
            </a:lvl7pPr>
            <a:lvl8pPr marL="3429000" indent="-228600" eaLnBrk="0" fontAlgn="base" hangingPunct="0">
              <a:spcBef>
                <a:spcPct val="20000"/>
              </a:spcBef>
              <a:spcAft>
                <a:spcPct val="0"/>
              </a:spcAft>
              <a:buChar char="»"/>
              <a:defRPr sz="1600">
                <a:solidFill>
                  <a:schemeClr val="bg1"/>
                </a:solidFill>
                <a:latin typeface="Arial" pitchFamily="34" charset="0"/>
              </a:defRPr>
            </a:lvl8pPr>
            <a:lvl9pPr marL="3886200" indent="-228600" eaLnBrk="0" fontAlgn="base" hangingPunct="0">
              <a:spcBef>
                <a:spcPct val="20000"/>
              </a:spcBef>
              <a:spcAft>
                <a:spcPct val="0"/>
              </a:spcAft>
              <a:buChar char="»"/>
              <a:defRPr sz="1600">
                <a:solidFill>
                  <a:schemeClr val="bg1"/>
                </a:solidFill>
                <a:latin typeface="Arial" pitchFamily="34" charset="0"/>
              </a:defRPr>
            </a:lvl9pPr>
          </a:lstStyle>
          <a:p>
            <a:pPr marL="285750" indent="-285750"/>
            <a:r>
              <a:rPr lang="en-ZA" sz="1800" dirty="0" smtClean="0">
                <a:latin typeface="Rockwell" panose="02060603020205020403" pitchFamily="18" charset="0"/>
              </a:rPr>
              <a:t>In South Africa there are more uncertainties than certainties, inhibiting investment </a:t>
            </a:r>
            <a:r>
              <a:rPr lang="en-ZA" sz="1800" dirty="0">
                <a:latin typeface="Rockwell" panose="02060603020205020403" pitchFamily="18" charset="0"/>
              </a:rPr>
              <a:t>and negatively affect tourism </a:t>
            </a:r>
            <a:r>
              <a:rPr lang="en-ZA" sz="1800" dirty="0" smtClean="0">
                <a:latin typeface="Rockwell" panose="02060603020205020403" pitchFamily="18" charset="0"/>
              </a:rPr>
              <a:t>and jobs</a:t>
            </a:r>
            <a:endParaRPr lang="en-ZA" sz="1800" dirty="0">
              <a:latin typeface="Rockwell" panose="02060603020205020403" pitchFamily="18" charset="0"/>
            </a:endParaRPr>
          </a:p>
          <a:p>
            <a:pPr marL="285750" indent="-285750"/>
            <a:r>
              <a:rPr lang="en-ZA" sz="1800" dirty="0">
                <a:latin typeface="Rockwell" panose="02060603020205020403" pitchFamily="18" charset="0"/>
              </a:rPr>
              <a:t>Value of rand will fall (favourable for inbound) but advantage will be outweighed by deteriorating safety situation.</a:t>
            </a:r>
          </a:p>
          <a:p>
            <a:pPr marL="285750" indent="-285750"/>
            <a:r>
              <a:rPr lang="en-ZA" sz="1800" dirty="0" smtClean="0">
                <a:latin typeface="Rockwell" panose="02060603020205020403" pitchFamily="18" charset="0"/>
              </a:rPr>
              <a:t>Global </a:t>
            </a:r>
            <a:r>
              <a:rPr lang="en-ZA" sz="1800" dirty="0">
                <a:latin typeface="Rockwell" panose="02060603020205020403" pitchFamily="18" charset="0"/>
              </a:rPr>
              <a:t>awareness increasing as more people become global citizens </a:t>
            </a:r>
          </a:p>
          <a:p>
            <a:pPr marL="285750" indent="-285750"/>
            <a:r>
              <a:rPr lang="en-ZA" sz="1800" dirty="0" smtClean="0">
                <a:latin typeface="Rockwell" panose="02060603020205020403" pitchFamily="18" charset="0"/>
              </a:rPr>
              <a:t>Globally,  there is a rise </a:t>
            </a:r>
            <a:r>
              <a:rPr lang="en-ZA" sz="1800" dirty="0">
                <a:latin typeface="Rockwell" panose="02060603020205020403" pitchFamily="18" charset="0"/>
              </a:rPr>
              <a:t>of populism, disruptive politics, potential for increased </a:t>
            </a:r>
            <a:r>
              <a:rPr lang="en-ZA" sz="1800" dirty="0" smtClean="0">
                <a:latin typeface="Rockwell" panose="02060603020205020403" pitchFamily="18" charset="0"/>
              </a:rPr>
              <a:t>conflicts/terrorism</a:t>
            </a:r>
            <a:r>
              <a:rPr lang="en-ZA" sz="1800" dirty="0">
                <a:latin typeface="Rockwell" panose="02060603020205020403" pitchFamily="18" charset="0"/>
              </a:rPr>
              <a:t>, the shift of global economic power from advanced to emerging economies and growth of trade protectionism </a:t>
            </a:r>
            <a:endParaRPr lang="en-ZA" sz="1800" dirty="0" smtClean="0">
              <a:latin typeface="Rockwell" panose="02060603020205020403" pitchFamily="18" charset="0"/>
            </a:endParaRPr>
          </a:p>
          <a:p>
            <a:pPr marL="285750" indent="-285750"/>
            <a:r>
              <a:rPr lang="en-ZA" sz="1800" dirty="0" smtClean="0">
                <a:latin typeface="Rockwell" panose="02060603020205020403" pitchFamily="18" charset="0"/>
              </a:rPr>
              <a:t>Safety and security concerns increase globally, in Africa and in South Africa, affecting flow of tourists to destinations perceived as ‘safe’ being preferred</a:t>
            </a:r>
          </a:p>
          <a:p>
            <a:pPr marL="285750" indent="-285750"/>
            <a:r>
              <a:rPr lang="en-ZA" sz="1800" dirty="0" smtClean="0">
                <a:latin typeface="Rockwell" panose="02060603020205020403" pitchFamily="18" charset="0"/>
              </a:rPr>
              <a:t>Destination accessibility increasing globally, SA processes remain inhibitive</a:t>
            </a:r>
            <a:endParaRPr lang="en-ZA" sz="1800" dirty="0">
              <a:latin typeface="Rockwell" panose="02060603020205020403" pitchFamily="18" charset="0"/>
            </a:endParaRPr>
          </a:p>
        </p:txBody>
      </p:sp>
    </p:spTree>
    <p:extLst>
      <p:ext uri="{BB962C8B-B14F-4D97-AF65-F5344CB8AC3E}">
        <p14:creationId xmlns:p14="http://schemas.microsoft.com/office/powerpoint/2010/main" val="33317594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71600" y="-243408"/>
            <a:ext cx="6705600" cy="990600"/>
          </a:xfrm>
        </p:spPr>
        <p:txBody>
          <a:bodyPr/>
          <a:lstStyle/>
          <a:p>
            <a:pPr algn="ctr" eaLnBrk="1" hangingPunct="1"/>
            <a:r>
              <a:rPr lang="en-ZA" altLang="en-US" sz="3200" dirty="0" smtClean="0">
                <a:solidFill>
                  <a:srgbClr val="FFFF00"/>
                </a:solidFill>
                <a:latin typeface="Rockwell" pitchFamily="18" charset="0"/>
              </a:rPr>
              <a:t>Social Trends</a:t>
            </a:r>
          </a:p>
        </p:txBody>
      </p:sp>
      <p:sp>
        <p:nvSpPr>
          <p:cNvPr id="18435" name="Rectangle 2"/>
          <p:cNvSpPr>
            <a:spLocks noChangeArrowheads="1"/>
          </p:cNvSpPr>
          <p:nvPr/>
        </p:nvSpPr>
        <p:spPr bwMode="auto">
          <a:xfrm>
            <a:off x="395536" y="747192"/>
            <a:ext cx="8353300" cy="5062924"/>
          </a:xfrm>
          <a:prstGeom prst="rect">
            <a:avLst/>
          </a:prstGeom>
          <a:noFill/>
          <a:ln w="38100">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1600">
                <a:solidFill>
                  <a:schemeClr val="bg1"/>
                </a:solidFill>
                <a:latin typeface="Arial" pitchFamily="34" charset="0"/>
              </a:defRPr>
            </a:lvl1pPr>
            <a:lvl2pPr marL="742950" indent="-285750">
              <a:spcBef>
                <a:spcPct val="20000"/>
              </a:spcBef>
              <a:buChar char="–"/>
              <a:defRPr sz="1600">
                <a:solidFill>
                  <a:schemeClr val="bg1"/>
                </a:solidFill>
                <a:latin typeface="Arial" pitchFamily="34" charset="0"/>
              </a:defRPr>
            </a:lvl2pPr>
            <a:lvl3pPr marL="1143000" indent="-228600">
              <a:spcBef>
                <a:spcPct val="20000"/>
              </a:spcBef>
              <a:buChar char="•"/>
              <a:defRPr sz="1600">
                <a:solidFill>
                  <a:schemeClr val="bg1"/>
                </a:solidFill>
                <a:latin typeface="Arial" pitchFamily="34" charset="0"/>
              </a:defRPr>
            </a:lvl3pPr>
            <a:lvl4pPr marL="1600200" indent="-228600">
              <a:spcBef>
                <a:spcPct val="20000"/>
              </a:spcBef>
              <a:buChar char="–"/>
              <a:defRPr sz="1600">
                <a:solidFill>
                  <a:schemeClr val="bg1"/>
                </a:solidFill>
                <a:latin typeface="Arial" pitchFamily="34" charset="0"/>
              </a:defRPr>
            </a:lvl4pPr>
            <a:lvl5pPr marL="2057400" indent="-228600">
              <a:spcBef>
                <a:spcPct val="20000"/>
              </a:spcBef>
              <a:buChar char="»"/>
              <a:defRPr sz="1600">
                <a:solidFill>
                  <a:schemeClr val="bg1"/>
                </a:solidFill>
                <a:latin typeface="Arial" pitchFamily="34" charset="0"/>
              </a:defRPr>
            </a:lvl5pPr>
            <a:lvl6pPr marL="2514600" indent="-228600" eaLnBrk="0" fontAlgn="base" hangingPunct="0">
              <a:spcBef>
                <a:spcPct val="20000"/>
              </a:spcBef>
              <a:spcAft>
                <a:spcPct val="0"/>
              </a:spcAft>
              <a:buChar char="»"/>
              <a:defRPr sz="1600">
                <a:solidFill>
                  <a:schemeClr val="bg1"/>
                </a:solidFill>
                <a:latin typeface="Arial" pitchFamily="34" charset="0"/>
              </a:defRPr>
            </a:lvl6pPr>
            <a:lvl7pPr marL="2971800" indent="-228600" eaLnBrk="0" fontAlgn="base" hangingPunct="0">
              <a:spcBef>
                <a:spcPct val="20000"/>
              </a:spcBef>
              <a:spcAft>
                <a:spcPct val="0"/>
              </a:spcAft>
              <a:buChar char="»"/>
              <a:defRPr sz="1600">
                <a:solidFill>
                  <a:schemeClr val="bg1"/>
                </a:solidFill>
                <a:latin typeface="Arial" pitchFamily="34" charset="0"/>
              </a:defRPr>
            </a:lvl7pPr>
            <a:lvl8pPr marL="3429000" indent="-228600" eaLnBrk="0" fontAlgn="base" hangingPunct="0">
              <a:spcBef>
                <a:spcPct val="20000"/>
              </a:spcBef>
              <a:spcAft>
                <a:spcPct val="0"/>
              </a:spcAft>
              <a:buChar char="»"/>
              <a:defRPr sz="1600">
                <a:solidFill>
                  <a:schemeClr val="bg1"/>
                </a:solidFill>
                <a:latin typeface="Arial" pitchFamily="34" charset="0"/>
              </a:defRPr>
            </a:lvl8pPr>
            <a:lvl9pPr marL="3886200" indent="-228600" eaLnBrk="0" fontAlgn="base" hangingPunct="0">
              <a:spcBef>
                <a:spcPct val="20000"/>
              </a:spcBef>
              <a:spcAft>
                <a:spcPct val="0"/>
              </a:spcAft>
              <a:buChar char="»"/>
              <a:defRPr sz="1600">
                <a:solidFill>
                  <a:schemeClr val="bg1"/>
                </a:solidFill>
                <a:latin typeface="Arial" pitchFamily="34" charset="0"/>
              </a:defRPr>
            </a:lvl9pPr>
          </a:lstStyle>
          <a:p>
            <a:pPr marL="171450" marR="102870" indent="-171450" algn="just">
              <a:spcBef>
                <a:spcPts val="0"/>
              </a:spcBef>
              <a:spcAft>
                <a:spcPts val="0"/>
              </a:spcAft>
            </a:pPr>
            <a:r>
              <a:rPr lang="en-US" sz="1900" dirty="0">
                <a:latin typeface="Rockwell" panose="02060603020205020403" pitchFamily="18" charset="0"/>
                <a:ea typeface="SimSun" panose="02010600030101010101" pitchFamily="2" charset="-122"/>
              </a:rPr>
              <a:t>Changing demographics </a:t>
            </a:r>
            <a:r>
              <a:rPr lang="en-US" sz="1900" dirty="0">
                <a:latin typeface="Rockwell" panose="02060603020205020403" pitchFamily="18" charset="0"/>
              </a:rPr>
              <a:t>will </a:t>
            </a:r>
            <a:r>
              <a:rPr lang="en-US" sz="1900" dirty="0" smtClean="0">
                <a:latin typeface="Rockwell" panose="02060603020205020403" pitchFamily="18" charset="0"/>
              </a:rPr>
              <a:t>influence </a:t>
            </a:r>
            <a:r>
              <a:rPr lang="en-US" sz="1900" dirty="0">
                <a:latin typeface="Rockwell" panose="02060603020205020403" pitchFamily="18" charset="0"/>
              </a:rPr>
              <a:t>visitor </a:t>
            </a:r>
            <a:r>
              <a:rPr lang="en-US" sz="1900" dirty="0" smtClean="0">
                <a:latin typeface="Rockwell" panose="02060603020205020403" pitchFamily="18" charset="0"/>
              </a:rPr>
              <a:t>demand (growing global middle class, wealthier, </a:t>
            </a:r>
            <a:r>
              <a:rPr lang="en-US" sz="1900" dirty="0">
                <a:latin typeface="Rockwell" panose="02060603020205020403" pitchFamily="18" charset="0"/>
              </a:rPr>
              <a:t>ageing</a:t>
            </a:r>
            <a:r>
              <a:rPr lang="en-US" sz="1900" dirty="0" smtClean="0">
                <a:latin typeface="Rockwell" panose="02060603020205020403" pitchFamily="18" charset="0"/>
              </a:rPr>
              <a:t>, multi-generational travel, high spending, substantial leisure time)</a:t>
            </a:r>
            <a:endParaRPr lang="en-ZA" sz="1900" dirty="0" smtClean="0">
              <a:latin typeface="Rockwell" panose="02060603020205020403" pitchFamily="18" charset="0"/>
            </a:endParaRPr>
          </a:p>
          <a:p>
            <a:pPr marL="171450" indent="-171450" algn="just">
              <a:spcBef>
                <a:spcPts val="0"/>
              </a:spcBef>
              <a:spcAft>
                <a:spcPts val="0"/>
              </a:spcAft>
            </a:pPr>
            <a:r>
              <a:rPr lang="en-US" sz="1900" dirty="0" smtClean="0">
                <a:latin typeface="Rockwell" panose="02060603020205020403" pitchFamily="18" charset="0"/>
                <a:ea typeface="SimSun" panose="02010600030101010101" pitchFamily="2" charset="-122"/>
              </a:rPr>
              <a:t>Tourists </a:t>
            </a:r>
            <a:r>
              <a:rPr lang="en-US" sz="1900" dirty="0">
                <a:latin typeface="Rockwell" panose="02060603020205020403" pitchFamily="18" charset="0"/>
                <a:ea typeface="SimSun" panose="02010600030101010101" pitchFamily="2" charset="-122"/>
              </a:rPr>
              <a:t>will increasingly want </a:t>
            </a:r>
            <a:endParaRPr lang="en-US" sz="1900" dirty="0" smtClean="0">
              <a:latin typeface="Rockwell" panose="02060603020205020403" pitchFamily="18" charset="0"/>
              <a:ea typeface="SimSun" panose="02010600030101010101" pitchFamily="2" charset="-122"/>
            </a:endParaRPr>
          </a:p>
          <a:p>
            <a:pPr lvl="1" algn="just">
              <a:spcBef>
                <a:spcPts val="0"/>
              </a:spcBef>
              <a:spcAft>
                <a:spcPts val="0"/>
              </a:spcAft>
            </a:pPr>
            <a:r>
              <a:rPr lang="en-US" sz="1900" dirty="0" smtClean="0">
                <a:latin typeface="Rockwell" panose="02060603020205020403" pitchFamily="18" charset="0"/>
                <a:ea typeface="SimSun" panose="02010600030101010101" pitchFamily="2" charset="-122"/>
              </a:rPr>
              <a:t> </a:t>
            </a:r>
            <a:r>
              <a:rPr lang="en-US" sz="1900" dirty="0">
                <a:latin typeface="Rockwell" panose="02060603020205020403" pitchFamily="18" charset="0"/>
                <a:ea typeface="SimSun" panose="02010600030101010101" pitchFamily="2" charset="-122"/>
              </a:rPr>
              <a:t>sense of belonging and meaningful exchanges, </a:t>
            </a:r>
            <a:endParaRPr lang="en-US" sz="1900" dirty="0" smtClean="0">
              <a:latin typeface="Rockwell" panose="02060603020205020403" pitchFamily="18" charset="0"/>
              <a:ea typeface="SimSun" panose="02010600030101010101" pitchFamily="2" charset="-122"/>
            </a:endParaRPr>
          </a:p>
          <a:p>
            <a:pPr lvl="1" algn="just">
              <a:spcBef>
                <a:spcPts val="0"/>
              </a:spcBef>
              <a:spcAft>
                <a:spcPts val="0"/>
              </a:spcAft>
            </a:pPr>
            <a:r>
              <a:rPr lang="en-US" sz="1900" dirty="0" smtClean="0">
                <a:latin typeface="Rockwell" panose="02060603020205020403" pitchFamily="18" charset="0"/>
                <a:ea typeface="SimSun" panose="02010600030101010101" pitchFamily="2" charset="-122"/>
              </a:rPr>
              <a:t>experiences </a:t>
            </a:r>
            <a:r>
              <a:rPr lang="en-US" sz="1900" dirty="0">
                <a:latin typeface="Rockwell" panose="02060603020205020403" pitchFamily="18" charset="0"/>
                <a:ea typeface="SimSun" panose="02010600030101010101" pitchFamily="2" charset="-122"/>
              </a:rPr>
              <a:t>and interaction with a destination and local people. </a:t>
            </a:r>
            <a:endParaRPr lang="en-US" sz="1900" dirty="0" smtClean="0">
              <a:latin typeface="Rockwell" panose="02060603020205020403" pitchFamily="18" charset="0"/>
              <a:ea typeface="SimSun" panose="02010600030101010101" pitchFamily="2" charset="-122"/>
            </a:endParaRPr>
          </a:p>
          <a:p>
            <a:pPr marL="171450" indent="-171450" algn="just">
              <a:spcBef>
                <a:spcPts val="0"/>
              </a:spcBef>
              <a:spcAft>
                <a:spcPts val="0"/>
              </a:spcAft>
            </a:pPr>
            <a:r>
              <a:rPr lang="en-US" sz="1900" dirty="0" smtClean="0">
                <a:latin typeface="Rockwell" panose="02060603020205020403" pitchFamily="18" charset="0"/>
                <a:ea typeface="SimSun" panose="02010600030101010101" pitchFamily="2" charset="-122"/>
              </a:rPr>
              <a:t>Rise </a:t>
            </a:r>
            <a:r>
              <a:rPr lang="en-US" sz="1900" dirty="0">
                <a:latin typeface="Rockwell" panose="02060603020205020403" pitchFamily="18" charset="0"/>
                <a:ea typeface="SimSun" panose="02010600030101010101" pitchFamily="2" charset="-122"/>
              </a:rPr>
              <a:t>of “ethnic groupings</a:t>
            </a:r>
            <a:r>
              <a:rPr lang="en-US" sz="1900" dirty="0" smtClean="0">
                <a:latin typeface="Rockwell" panose="02060603020205020403" pitchFamily="18" charset="0"/>
                <a:ea typeface="SimSun" panose="02010600030101010101" pitchFamily="2" charset="-122"/>
              </a:rPr>
              <a:t>”</a:t>
            </a:r>
          </a:p>
          <a:p>
            <a:pPr marL="171450" indent="-171450" algn="just">
              <a:spcBef>
                <a:spcPts val="0"/>
              </a:spcBef>
              <a:spcAft>
                <a:spcPts val="0"/>
              </a:spcAft>
            </a:pPr>
            <a:r>
              <a:rPr lang="en-US" sz="1900" dirty="0" smtClean="0">
                <a:latin typeface="Rockwell" panose="02060603020205020403" pitchFamily="18" charset="0"/>
                <a:ea typeface="SimSun" panose="02010600030101010101" pitchFamily="2" charset="-122"/>
              </a:rPr>
              <a:t>Niche </a:t>
            </a:r>
            <a:r>
              <a:rPr lang="en-US" sz="1900" dirty="0">
                <a:latin typeface="Rockwell" panose="02060603020205020403" pitchFamily="18" charset="0"/>
                <a:ea typeface="SimSun" panose="02010600030101010101" pitchFamily="2" charset="-122"/>
              </a:rPr>
              <a:t>travel will increase. </a:t>
            </a:r>
            <a:endParaRPr lang="en-US" sz="1900" dirty="0" smtClean="0">
              <a:latin typeface="Rockwell" panose="02060603020205020403" pitchFamily="18" charset="0"/>
              <a:ea typeface="SimSun" panose="02010600030101010101" pitchFamily="2" charset="-122"/>
            </a:endParaRPr>
          </a:p>
          <a:p>
            <a:pPr marL="171450" indent="-171450" algn="just">
              <a:spcBef>
                <a:spcPts val="0"/>
              </a:spcBef>
              <a:spcAft>
                <a:spcPts val="0"/>
              </a:spcAft>
            </a:pPr>
            <a:r>
              <a:rPr lang="en-US" sz="1900" dirty="0" smtClean="0">
                <a:latin typeface="Rockwell" panose="02060603020205020403" pitchFamily="18" charset="0"/>
                <a:ea typeface="SimSun" panose="02010600030101010101" pitchFamily="2" charset="-122"/>
              </a:rPr>
              <a:t>Social </a:t>
            </a:r>
            <a:r>
              <a:rPr lang="en-US" sz="1900" dirty="0">
                <a:latin typeface="Rockwell" panose="02060603020205020403" pitchFamily="18" charset="0"/>
                <a:ea typeface="SimSun" panose="02010600030101010101" pitchFamily="2" charset="-122"/>
              </a:rPr>
              <a:t>responsibility, justice and sustainability will become important motivators </a:t>
            </a:r>
            <a:endParaRPr lang="en-US" sz="1900" dirty="0" smtClean="0">
              <a:latin typeface="Rockwell" panose="02060603020205020403" pitchFamily="18" charset="0"/>
              <a:ea typeface="SimSun" panose="02010600030101010101" pitchFamily="2" charset="-122"/>
            </a:endParaRPr>
          </a:p>
          <a:p>
            <a:pPr marL="171450" indent="-171450" algn="just">
              <a:spcBef>
                <a:spcPts val="0"/>
              </a:spcBef>
              <a:spcAft>
                <a:spcPts val="0"/>
              </a:spcAft>
            </a:pPr>
            <a:r>
              <a:rPr lang="en-US" sz="1900" dirty="0" smtClean="0">
                <a:latin typeface="Rockwell" panose="02060603020205020403" pitchFamily="18" charset="0"/>
                <a:ea typeface="SimSun" panose="02010600030101010101" pitchFamily="2" charset="-122"/>
              </a:rPr>
              <a:t>Emerging </a:t>
            </a:r>
            <a:r>
              <a:rPr lang="en-US" sz="1900" dirty="0">
                <a:latin typeface="Rockwell" panose="02060603020205020403" pitchFamily="18" charset="0"/>
                <a:ea typeface="SimSun" panose="02010600030101010101" pitchFamily="2" charset="-122"/>
              </a:rPr>
              <a:t>generations (millennials and </a:t>
            </a:r>
            <a:r>
              <a:rPr lang="en-US" sz="1900" dirty="0" err="1">
                <a:latin typeface="Rockwell" panose="02060603020205020403" pitchFamily="18" charset="0"/>
                <a:ea typeface="SimSun" panose="02010600030101010101" pitchFamily="2" charset="-122"/>
              </a:rPr>
              <a:t>GenZ</a:t>
            </a:r>
            <a:r>
              <a:rPr lang="en-US" sz="1900" dirty="0">
                <a:latin typeface="Rockwell" panose="02060603020205020403" pitchFamily="18" charset="0"/>
                <a:ea typeface="SimSun" panose="02010600030101010101" pitchFamily="2" charset="-122"/>
              </a:rPr>
              <a:t>) will make up </a:t>
            </a:r>
            <a:r>
              <a:rPr lang="en-US" sz="1900" dirty="0" smtClean="0">
                <a:latin typeface="Rockwell" panose="02060603020205020403" pitchFamily="18" charset="0"/>
                <a:ea typeface="SimSun" panose="02010600030101010101" pitchFamily="2" charset="-122"/>
              </a:rPr>
              <a:t>majority </a:t>
            </a:r>
            <a:r>
              <a:rPr lang="en-US" sz="1900" dirty="0">
                <a:latin typeface="Rockwell" panose="02060603020205020403" pitchFamily="18" charset="0"/>
                <a:ea typeface="SimSun" panose="02010600030101010101" pitchFamily="2" charset="-122"/>
              </a:rPr>
              <a:t>of domestic and international </a:t>
            </a:r>
            <a:r>
              <a:rPr lang="en-US" sz="1900" dirty="0" smtClean="0">
                <a:latin typeface="Rockwell" panose="02060603020205020403" pitchFamily="18" charset="0"/>
                <a:ea typeface="SimSun" panose="02010600030101010101" pitchFamily="2" charset="-122"/>
              </a:rPr>
              <a:t>travel moving away </a:t>
            </a:r>
            <a:r>
              <a:rPr lang="en-US" sz="1900" dirty="0">
                <a:latin typeface="Rockwell" panose="02060603020205020403" pitchFamily="18" charset="0"/>
                <a:ea typeface="SimSun" panose="02010600030101010101" pitchFamily="2" charset="-122"/>
              </a:rPr>
              <a:t>from traditional holidays </a:t>
            </a:r>
            <a:r>
              <a:rPr lang="en-US" sz="1900" dirty="0" smtClean="0">
                <a:latin typeface="Rockwell" panose="02060603020205020403" pitchFamily="18" charset="0"/>
                <a:ea typeface="SimSun" panose="02010600030101010101" pitchFamily="2" charset="-122"/>
              </a:rPr>
              <a:t>towards </a:t>
            </a:r>
            <a:r>
              <a:rPr lang="en-US" sz="1900" dirty="0">
                <a:latin typeface="Rockwell" panose="02060603020205020403" pitchFamily="18" charset="0"/>
                <a:ea typeface="SimSun" panose="02010600030101010101" pitchFamily="2" charset="-122"/>
              </a:rPr>
              <a:t>unique and authentic experiences. </a:t>
            </a:r>
            <a:endParaRPr lang="en-US" sz="1900" dirty="0" smtClean="0">
              <a:latin typeface="Rockwell" panose="02060603020205020403" pitchFamily="18" charset="0"/>
              <a:ea typeface="SimSun" panose="02010600030101010101" pitchFamily="2" charset="-122"/>
            </a:endParaRPr>
          </a:p>
          <a:p>
            <a:pPr marL="171450" indent="-171450" algn="just">
              <a:spcBef>
                <a:spcPts val="0"/>
              </a:spcBef>
              <a:spcAft>
                <a:spcPts val="0"/>
              </a:spcAft>
            </a:pPr>
            <a:r>
              <a:rPr lang="en-US" sz="1900" dirty="0" smtClean="0">
                <a:latin typeface="Rockwell" panose="02060603020205020403" pitchFamily="18" charset="0"/>
                <a:ea typeface="SimSun" panose="02010600030101010101" pitchFamily="2" charset="-122"/>
              </a:rPr>
              <a:t>Growing </a:t>
            </a:r>
            <a:r>
              <a:rPr lang="en-US" sz="1900" dirty="0">
                <a:latin typeface="Rockwell" panose="02060603020205020403" pitchFamily="18" charset="0"/>
                <a:ea typeface="SimSun" panose="02010600030101010101" pitchFamily="2" charset="-122"/>
              </a:rPr>
              <a:t>demand for accessible tourism, ci</a:t>
            </a:r>
            <a:r>
              <a:rPr lang="en-US" sz="1900" dirty="0">
                <a:latin typeface="Rockwell" panose="02060603020205020403" pitchFamily="18" charset="0"/>
                <a:ea typeface="Times New Roman" panose="02020603050405020304" pitchFamily="18" charset="0"/>
              </a:rPr>
              <a:t>ty tourism and business tourism. </a:t>
            </a:r>
            <a:endParaRPr lang="en-US" sz="1900" dirty="0" smtClean="0">
              <a:latin typeface="Rockwell" panose="02060603020205020403" pitchFamily="18" charset="0"/>
              <a:ea typeface="Times New Roman" panose="02020603050405020304" pitchFamily="18" charset="0"/>
            </a:endParaRPr>
          </a:p>
          <a:p>
            <a:pPr marL="171450" indent="-171450" algn="just">
              <a:spcBef>
                <a:spcPts val="0"/>
              </a:spcBef>
              <a:spcAft>
                <a:spcPts val="0"/>
              </a:spcAft>
            </a:pPr>
            <a:r>
              <a:rPr lang="en-US" sz="1900" dirty="0" smtClean="0">
                <a:latin typeface="Rockwell" panose="02060603020205020403" pitchFamily="18" charset="0"/>
                <a:ea typeface="SimSun" panose="02010600030101010101" pitchFamily="2" charset="-122"/>
              </a:rPr>
              <a:t>Black travelers will become increasingly demanding for tourism products to meet their needs (domestic travel in SA)</a:t>
            </a:r>
            <a:endParaRPr lang="en-ZA" sz="1900" dirty="0">
              <a:latin typeface="Rockwell" panose="02060603020205020403" pitchFamily="18" charset="0"/>
              <a:ea typeface="SimSun" panose="02010600030101010101" pitchFamily="2" charset="-122"/>
            </a:endParaRPr>
          </a:p>
        </p:txBody>
      </p:sp>
    </p:spTree>
    <p:extLst>
      <p:ext uri="{BB962C8B-B14F-4D97-AF65-F5344CB8AC3E}">
        <p14:creationId xmlns:p14="http://schemas.microsoft.com/office/powerpoint/2010/main" val="21087688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71600" y="-24756"/>
            <a:ext cx="6705600" cy="990600"/>
          </a:xfrm>
        </p:spPr>
        <p:txBody>
          <a:bodyPr/>
          <a:lstStyle/>
          <a:p>
            <a:pPr algn="ctr" eaLnBrk="1" hangingPunct="1"/>
            <a:r>
              <a:rPr lang="en-ZA" altLang="en-US" sz="3200" dirty="0" smtClean="0">
                <a:solidFill>
                  <a:srgbClr val="FFFF00"/>
                </a:solidFill>
                <a:latin typeface="Rockwell" pitchFamily="18" charset="0"/>
              </a:rPr>
              <a:t>Technological Trends</a:t>
            </a:r>
          </a:p>
        </p:txBody>
      </p:sp>
      <p:sp>
        <p:nvSpPr>
          <p:cNvPr id="18435" name="Rectangle 2"/>
          <p:cNvSpPr>
            <a:spLocks noChangeArrowheads="1"/>
          </p:cNvSpPr>
          <p:nvPr/>
        </p:nvSpPr>
        <p:spPr bwMode="auto">
          <a:xfrm>
            <a:off x="323528" y="1340768"/>
            <a:ext cx="8353300" cy="3659463"/>
          </a:xfrm>
          <a:prstGeom prst="rect">
            <a:avLst/>
          </a:prstGeom>
          <a:noFill/>
          <a:ln w="38100">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1600">
                <a:solidFill>
                  <a:schemeClr val="bg1"/>
                </a:solidFill>
                <a:latin typeface="Arial" pitchFamily="34" charset="0"/>
              </a:defRPr>
            </a:lvl1pPr>
            <a:lvl2pPr marL="742950" indent="-285750">
              <a:spcBef>
                <a:spcPct val="20000"/>
              </a:spcBef>
              <a:buChar char="–"/>
              <a:defRPr sz="1600">
                <a:solidFill>
                  <a:schemeClr val="bg1"/>
                </a:solidFill>
                <a:latin typeface="Arial" pitchFamily="34" charset="0"/>
              </a:defRPr>
            </a:lvl2pPr>
            <a:lvl3pPr marL="1143000" indent="-228600">
              <a:spcBef>
                <a:spcPct val="20000"/>
              </a:spcBef>
              <a:buChar char="•"/>
              <a:defRPr sz="1600">
                <a:solidFill>
                  <a:schemeClr val="bg1"/>
                </a:solidFill>
                <a:latin typeface="Arial" pitchFamily="34" charset="0"/>
              </a:defRPr>
            </a:lvl3pPr>
            <a:lvl4pPr marL="1600200" indent="-228600">
              <a:spcBef>
                <a:spcPct val="20000"/>
              </a:spcBef>
              <a:buChar char="–"/>
              <a:defRPr sz="1600">
                <a:solidFill>
                  <a:schemeClr val="bg1"/>
                </a:solidFill>
                <a:latin typeface="Arial" pitchFamily="34" charset="0"/>
              </a:defRPr>
            </a:lvl4pPr>
            <a:lvl5pPr marL="2057400" indent="-228600">
              <a:spcBef>
                <a:spcPct val="20000"/>
              </a:spcBef>
              <a:buChar char="»"/>
              <a:defRPr sz="1600">
                <a:solidFill>
                  <a:schemeClr val="bg1"/>
                </a:solidFill>
                <a:latin typeface="Arial" pitchFamily="34" charset="0"/>
              </a:defRPr>
            </a:lvl5pPr>
            <a:lvl6pPr marL="2514600" indent="-228600" eaLnBrk="0" fontAlgn="base" hangingPunct="0">
              <a:spcBef>
                <a:spcPct val="20000"/>
              </a:spcBef>
              <a:spcAft>
                <a:spcPct val="0"/>
              </a:spcAft>
              <a:buChar char="»"/>
              <a:defRPr sz="1600">
                <a:solidFill>
                  <a:schemeClr val="bg1"/>
                </a:solidFill>
                <a:latin typeface="Arial" pitchFamily="34" charset="0"/>
              </a:defRPr>
            </a:lvl6pPr>
            <a:lvl7pPr marL="2971800" indent="-228600" eaLnBrk="0" fontAlgn="base" hangingPunct="0">
              <a:spcBef>
                <a:spcPct val="20000"/>
              </a:spcBef>
              <a:spcAft>
                <a:spcPct val="0"/>
              </a:spcAft>
              <a:buChar char="»"/>
              <a:defRPr sz="1600">
                <a:solidFill>
                  <a:schemeClr val="bg1"/>
                </a:solidFill>
                <a:latin typeface="Arial" pitchFamily="34" charset="0"/>
              </a:defRPr>
            </a:lvl7pPr>
            <a:lvl8pPr marL="3429000" indent="-228600" eaLnBrk="0" fontAlgn="base" hangingPunct="0">
              <a:spcBef>
                <a:spcPct val="20000"/>
              </a:spcBef>
              <a:spcAft>
                <a:spcPct val="0"/>
              </a:spcAft>
              <a:buChar char="»"/>
              <a:defRPr sz="1600">
                <a:solidFill>
                  <a:schemeClr val="bg1"/>
                </a:solidFill>
                <a:latin typeface="Arial" pitchFamily="34" charset="0"/>
              </a:defRPr>
            </a:lvl8pPr>
            <a:lvl9pPr marL="3886200" indent="-228600" eaLnBrk="0" fontAlgn="base" hangingPunct="0">
              <a:spcBef>
                <a:spcPct val="20000"/>
              </a:spcBef>
              <a:spcAft>
                <a:spcPct val="0"/>
              </a:spcAft>
              <a:buChar char="»"/>
              <a:defRPr sz="1600">
                <a:solidFill>
                  <a:schemeClr val="bg1"/>
                </a:solidFill>
                <a:latin typeface="Arial" pitchFamily="34" charset="0"/>
              </a:defRPr>
            </a:lvl9pPr>
          </a:lstStyle>
          <a:p>
            <a:pPr marL="285750" indent="-285750"/>
            <a:r>
              <a:rPr lang="en-US" sz="1900" dirty="0">
                <a:latin typeface="Rockwell" panose="02060603020205020403" pitchFamily="18" charset="0"/>
              </a:rPr>
              <a:t>New technologies </a:t>
            </a:r>
            <a:r>
              <a:rPr lang="en-US" sz="1900" dirty="0" smtClean="0">
                <a:latin typeface="Rockwell" panose="02060603020205020403" pitchFamily="18" charset="0"/>
              </a:rPr>
              <a:t>reshaping </a:t>
            </a:r>
            <a:r>
              <a:rPr lang="en-US" sz="1900" dirty="0">
                <a:latin typeface="Rockwell" panose="02060603020205020403" pitchFamily="18" charset="0"/>
              </a:rPr>
              <a:t>sectors and </a:t>
            </a:r>
            <a:r>
              <a:rPr lang="en-US" sz="1900" dirty="0" smtClean="0">
                <a:latin typeface="Rockwell" panose="02060603020205020403" pitchFamily="18" charset="0"/>
              </a:rPr>
              <a:t>markets (Sharing </a:t>
            </a:r>
            <a:r>
              <a:rPr lang="en-US" sz="1900" dirty="0">
                <a:latin typeface="Rockwell" panose="02060603020205020403" pitchFamily="18" charset="0"/>
              </a:rPr>
              <a:t>economy, </a:t>
            </a:r>
            <a:r>
              <a:rPr lang="en-US" sz="1900" dirty="0" err="1" smtClean="0">
                <a:latin typeface="Rockwell" panose="02060603020205020403" pitchFamily="18" charset="0"/>
              </a:rPr>
              <a:t>IoT</a:t>
            </a:r>
            <a:r>
              <a:rPr lang="en-US" sz="1900" dirty="0" smtClean="0">
                <a:latin typeface="Rockwell" panose="02060603020205020403" pitchFamily="18" charset="0"/>
              </a:rPr>
              <a:t>, </a:t>
            </a:r>
            <a:r>
              <a:rPr lang="en-US" sz="1900" dirty="0">
                <a:latin typeface="Rockwell" panose="02060603020205020403" pitchFamily="18" charset="0"/>
              </a:rPr>
              <a:t>Autonomous </a:t>
            </a:r>
            <a:r>
              <a:rPr lang="en-US" sz="1900" dirty="0" smtClean="0">
                <a:latin typeface="Rockwell" panose="02060603020205020403" pitchFamily="18" charset="0"/>
              </a:rPr>
              <a:t>vehicles, AI, Big data analytics</a:t>
            </a:r>
            <a:endParaRPr lang="en-ZA" sz="1900" dirty="0">
              <a:latin typeface="Rockwell" panose="02060603020205020403" pitchFamily="18" charset="0"/>
            </a:endParaRPr>
          </a:p>
          <a:p>
            <a:pPr marL="285750" indent="-285750"/>
            <a:r>
              <a:rPr lang="en-US" sz="1900" dirty="0" smtClean="0">
                <a:latin typeface="Rockwell" panose="02060603020205020403" pitchFamily="18" charset="0"/>
              </a:rPr>
              <a:t>Speed </a:t>
            </a:r>
            <a:r>
              <a:rPr lang="en-US" sz="1900" dirty="0">
                <a:latin typeface="Rockwell" panose="02060603020205020403" pitchFamily="18" charset="0"/>
              </a:rPr>
              <a:t>and </a:t>
            </a:r>
            <a:r>
              <a:rPr lang="en-US" sz="1900" dirty="0" smtClean="0">
                <a:latin typeface="Rockwell" panose="02060603020205020403" pitchFamily="18" charset="0"/>
              </a:rPr>
              <a:t>magnitude of travel </a:t>
            </a:r>
            <a:r>
              <a:rPr lang="en-US" sz="1900" dirty="0" err="1" smtClean="0">
                <a:latin typeface="Rockwell" panose="02060603020205020403" pitchFamily="18" charset="0"/>
              </a:rPr>
              <a:t>i</a:t>
            </a:r>
            <a:r>
              <a:rPr lang="en-ZA" sz="1900" dirty="0" err="1" smtClean="0">
                <a:latin typeface="Rockwell" panose="02060603020205020403" pitchFamily="18" charset="0"/>
              </a:rPr>
              <a:t>ncreasing</a:t>
            </a:r>
            <a:r>
              <a:rPr lang="en-ZA" sz="1900" dirty="0" smtClean="0">
                <a:latin typeface="Rockwell" panose="02060603020205020403" pitchFamily="18" charset="0"/>
              </a:rPr>
              <a:t> </a:t>
            </a:r>
          </a:p>
          <a:p>
            <a:pPr marL="285750" indent="-285750"/>
            <a:r>
              <a:rPr lang="en-US" sz="1900" dirty="0" smtClean="0">
                <a:latin typeface="Rockwell" panose="02060603020205020403" pitchFamily="18" charset="0"/>
              </a:rPr>
              <a:t>Travel more accessible and efficient:</a:t>
            </a:r>
            <a:endParaRPr lang="en-ZA" sz="1900" dirty="0">
              <a:latin typeface="Rockwell" panose="02060603020205020403" pitchFamily="18" charset="0"/>
            </a:endParaRPr>
          </a:p>
          <a:p>
            <a:pPr marL="285750" indent="-285750"/>
            <a:r>
              <a:rPr lang="en-US" sz="1900" dirty="0" smtClean="0">
                <a:latin typeface="Rockwell" panose="02060603020205020403" pitchFamily="18" charset="0"/>
              </a:rPr>
              <a:t>Reconceptualization </a:t>
            </a:r>
            <a:r>
              <a:rPr lang="en-US" sz="1900" dirty="0">
                <a:latin typeface="Rockwell" panose="02060603020205020403" pitchFamily="18" charset="0"/>
              </a:rPr>
              <a:t>of middlemen </a:t>
            </a:r>
            <a:r>
              <a:rPr lang="en-US" sz="1900" dirty="0" smtClean="0">
                <a:latin typeface="Rockwell" panose="02060603020205020403" pitchFamily="18" charset="0"/>
              </a:rPr>
              <a:t>- more </a:t>
            </a:r>
            <a:r>
              <a:rPr lang="en-US" sz="1900" dirty="0" err="1">
                <a:latin typeface="Rockwell" panose="02060603020205020403" pitchFamily="18" charset="0"/>
              </a:rPr>
              <a:t>travellers</a:t>
            </a:r>
            <a:r>
              <a:rPr lang="en-US" sz="1900" dirty="0">
                <a:latin typeface="Rockwell" panose="02060603020205020403" pitchFamily="18" charset="0"/>
              </a:rPr>
              <a:t> using technological platforms to link directly with suppliers. </a:t>
            </a:r>
            <a:endParaRPr lang="en-US" sz="1900" dirty="0" smtClean="0">
              <a:latin typeface="Rockwell" panose="02060603020205020403" pitchFamily="18" charset="0"/>
            </a:endParaRPr>
          </a:p>
          <a:p>
            <a:pPr marL="285750" indent="-285750"/>
            <a:r>
              <a:rPr lang="en-US" sz="1900" dirty="0" smtClean="0">
                <a:latin typeface="Rockwell" panose="02060603020205020403" pitchFamily="18" charset="0"/>
              </a:rPr>
              <a:t>Social </a:t>
            </a:r>
            <a:r>
              <a:rPr lang="en-US" sz="1900" dirty="0">
                <a:latin typeface="Rockwell" panose="02060603020205020403" pitchFamily="18" charset="0"/>
              </a:rPr>
              <a:t>media and </a:t>
            </a:r>
            <a:r>
              <a:rPr lang="en-US" sz="1900" dirty="0" err="1" smtClean="0">
                <a:latin typeface="Rockwell" panose="02060603020205020403" pitchFamily="18" charset="0"/>
              </a:rPr>
              <a:t>UGC</a:t>
            </a:r>
            <a:r>
              <a:rPr lang="en-US" sz="1900" dirty="0" smtClean="0">
                <a:latin typeface="Rockwell" panose="02060603020205020403" pitchFamily="18" charset="0"/>
              </a:rPr>
              <a:t> becoming most </a:t>
            </a:r>
            <a:r>
              <a:rPr lang="en-US" sz="1900" dirty="0">
                <a:latin typeface="Rockwell" panose="02060603020205020403" pitchFamily="18" charset="0"/>
              </a:rPr>
              <a:t>influential and extensively </a:t>
            </a:r>
            <a:r>
              <a:rPr lang="en-US" sz="1900" dirty="0" smtClean="0">
                <a:latin typeface="Rockwell" panose="02060603020205020403" pitchFamily="18" charset="0"/>
              </a:rPr>
              <a:t>used for </a:t>
            </a:r>
            <a:r>
              <a:rPr lang="en-US" sz="1900" dirty="0">
                <a:latin typeface="Rockwell" panose="02060603020205020403" pitchFamily="18" charset="0"/>
              </a:rPr>
              <a:t>travel </a:t>
            </a:r>
            <a:r>
              <a:rPr lang="en-US" sz="1900" dirty="0" smtClean="0">
                <a:latin typeface="Rockwell" panose="02060603020205020403" pitchFamily="18" charset="0"/>
              </a:rPr>
              <a:t>information, </a:t>
            </a:r>
            <a:r>
              <a:rPr lang="en-US" sz="1900" dirty="0">
                <a:latin typeface="Rockwell" panose="02060603020205020403" pitchFamily="18" charset="0"/>
              </a:rPr>
              <a:t>influencing the tourists’ purchase path. </a:t>
            </a:r>
            <a:endParaRPr lang="en-US" sz="1900" dirty="0" smtClean="0">
              <a:latin typeface="Rockwell" panose="02060603020205020403" pitchFamily="18" charset="0"/>
            </a:endParaRPr>
          </a:p>
          <a:p>
            <a:pPr marL="285750" indent="-285750"/>
            <a:r>
              <a:rPr lang="en-ZA" sz="1900" dirty="0" smtClean="0">
                <a:latin typeface="Rockwell" panose="02060603020205020403" pitchFamily="18" charset="0"/>
              </a:rPr>
              <a:t>New </a:t>
            </a:r>
            <a:r>
              <a:rPr lang="en-ZA" sz="1900" dirty="0">
                <a:latin typeface="Rockwell" panose="02060603020205020403" pitchFamily="18" charset="0"/>
              </a:rPr>
              <a:t>technology in transport </a:t>
            </a:r>
            <a:r>
              <a:rPr lang="en-ZA" sz="1900" dirty="0" smtClean="0">
                <a:latin typeface="Rockwell" panose="02060603020205020403" pitchFamily="18" charset="0"/>
              </a:rPr>
              <a:t>reducing cost </a:t>
            </a:r>
            <a:r>
              <a:rPr lang="en-ZA" sz="1900" dirty="0">
                <a:latin typeface="Rockwell" panose="02060603020205020403" pitchFamily="18" charset="0"/>
              </a:rPr>
              <a:t>and increasing </a:t>
            </a:r>
            <a:r>
              <a:rPr lang="en-ZA" sz="1900" dirty="0" smtClean="0">
                <a:latin typeface="Rockwell" panose="02060603020205020403" pitchFamily="18" charset="0"/>
              </a:rPr>
              <a:t>speed </a:t>
            </a:r>
            <a:r>
              <a:rPr lang="en-ZA" sz="1900" dirty="0">
                <a:latin typeface="Rockwell" panose="02060603020205020403" pitchFamily="18" charset="0"/>
              </a:rPr>
              <a:t>of travel </a:t>
            </a:r>
            <a:r>
              <a:rPr lang="en-ZA" sz="1900" dirty="0" smtClean="0">
                <a:latin typeface="Rockwell" panose="02060603020205020403" pitchFamily="18" charset="0"/>
              </a:rPr>
              <a:t> and accessibility </a:t>
            </a:r>
            <a:r>
              <a:rPr lang="en-ZA" sz="1900" dirty="0">
                <a:latin typeface="Rockwell" panose="02060603020205020403" pitchFamily="18" charset="0"/>
              </a:rPr>
              <a:t>to destinations. </a:t>
            </a:r>
            <a:endParaRPr lang="en-ZA" sz="1900" dirty="0" smtClean="0">
              <a:latin typeface="Rockwell" panose="02060603020205020403" pitchFamily="18" charset="0"/>
            </a:endParaRPr>
          </a:p>
          <a:p>
            <a:pPr marL="285750" indent="-285750"/>
            <a:r>
              <a:rPr lang="en-US" sz="1900" dirty="0" smtClean="0">
                <a:latin typeface="Rockwell" panose="02060603020205020403" pitchFamily="18" charset="0"/>
              </a:rPr>
              <a:t>Technology will impact </a:t>
            </a:r>
            <a:r>
              <a:rPr lang="en-US" sz="1900" dirty="0">
                <a:latin typeface="Rockwell" panose="02060603020205020403" pitchFamily="18" charset="0"/>
              </a:rPr>
              <a:t>job creation (or losses) in South </a:t>
            </a:r>
            <a:r>
              <a:rPr lang="en-US" sz="1900" dirty="0" smtClean="0">
                <a:latin typeface="Rockwell" panose="02060603020205020403" pitchFamily="18" charset="0"/>
              </a:rPr>
              <a:t>Africa</a:t>
            </a:r>
            <a:endParaRPr lang="en-ZA" sz="1900" dirty="0">
              <a:latin typeface="Rockwell" panose="02060603020205020403" pitchFamily="18" charset="0"/>
            </a:endParaRPr>
          </a:p>
        </p:txBody>
      </p:sp>
    </p:spTree>
    <p:extLst>
      <p:ext uri="{BB962C8B-B14F-4D97-AF65-F5344CB8AC3E}">
        <p14:creationId xmlns:p14="http://schemas.microsoft.com/office/powerpoint/2010/main" val="20081676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71600" y="-25710"/>
            <a:ext cx="6705600" cy="990600"/>
          </a:xfrm>
        </p:spPr>
        <p:txBody>
          <a:bodyPr/>
          <a:lstStyle/>
          <a:p>
            <a:pPr algn="ctr" eaLnBrk="1" hangingPunct="1"/>
            <a:r>
              <a:rPr lang="en-ZA" altLang="en-US" sz="3200" dirty="0" smtClean="0">
                <a:solidFill>
                  <a:srgbClr val="FFFF00"/>
                </a:solidFill>
                <a:latin typeface="Rockwell" pitchFamily="18" charset="0"/>
              </a:rPr>
              <a:t>Environmental Trends</a:t>
            </a:r>
          </a:p>
        </p:txBody>
      </p:sp>
      <p:sp>
        <p:nvSpPr>
          <p:cNvPr id="18435" name="Rectangle 2"/>
          <p:cNvSpPr>
            <a:spLocks noChangeArrowheads="1"/>
          </p:cNvSpPr>
          <p:nvPr/>
        </p:nvSpPr>
        <p:spPr bwMode="auto">
          <a:xfrm>
            <a:off x="395536" y="1556792"/>
            <a:ext cx="8353300" cy="2616101"/>
          </a:xfrm>
          <a:prstGeom prst="rect">
            <a:avLst/>
          </a:prstGeom>
          <a:noFill/>
          <a:ln w="38100">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1600">
                <a:solidFill>
                  <a:schemeClr val="bg1"/>
                </a:solidFill>
                <a:latin typeface="Arial" pitchFamily="34" charset="0"/>
              </a:defRPr>
            </a:lvl1pPr>
            <a:lvl2pPr marL="742950" indent="-285750">
              <a:spcBef>
                <a:spcPct val="20000"/>
              </a:spcBef>
              <a:buChar char="–"/>
              <a:defRPr sz="1600">
                <a:solidFill>
                  <a:schemeClr val="bg1"/>
                </a:solidFill>
                <a:latin typeface="Arial" pitchFamily="34" charset="0"/>
              </a:defRPr>
            </a:lvl2pPr>
            <a:lvl3pPr marL="1143000" indent="-228600">
              <a:spcBef>
                <a:spcPct val="20000"/>
              </a:spcBef>
              <a:buChar char="•"/>
              <a:defRPr sz="1600">
                <a:solidFill>
                  <a:schemeClr val="bg1"/>
                </a:solidFill>
                <a:latin typeface="Arial" pitchFamily="34" charset="0"/>
              </a:defRPr>
            </a:lvl3pPr>
            <a:lvl4pPr marL="1600200" indent="-228600">
              <a:spcBef>
                <a:spcPct val="20000"/>
              </a:spcBef>
              <a:buChar char="–"/>
              <a:defRPr sz="1600">
                <a:solidFill>
                  <a:schemeClr val="bg1"/>
                </a:solidFill>
                <a:latin typeface="Arial" pitchFamily="34" charset="0"/>
              </a:defRPr>
            </a:lvl4pPr>
            <a:lvl5pPr marL="2057400" indent="-228600">
              <a:spcBef>
                <a:spcPct val="20000"/>
              </a:spcBef>
              <a:buChar char="»"/>
              <a:defRPr sz="1600">
                <a:solidFill>
                  <a:schemeClr val="bg1"/>
                </a:solidFill>
                <a:latin typeface="Arial" pitchFamily="34" charset="0"/>
              </a:defRPr>
            </a:lvl5pPr>
            <a:lvl6pPr marL="2514600" indent="-228600" eaLnBrk="0" fontAlgn="base" hangingPunct="0">
              <a:spcBef>
                <a:spcPct val="20000"/>
              </a:spcBef>
              <a:spcAft>
                <a:spcPct val="0"/>
              </a:spcAft>
              <a:buChar char="»"/>
              <a:defRPr sz="1600">
                <a:solidFill>
                  <a:schemeClr val="bg1"/>
                </a:solidFill>
                <a:latin typeface="Arial" pitchFamily="34" charset="0"/>
              </a:defRPr>
            </a:lvl6pPr>
            <a:lvl7pPr marL="2971800" indent="-228600" eaLnBrk="0" fontAlgn="base" hangingPunct="0">
              <a:spcBef>
                <a:spcPct val="20000"/>
              </a:spcBef>
              <a:spcAft>
                <a:spcPct val="0"/>
              </a:spcAft>
              <a:buChar char="»"/>
              <a:defRPr sz="1600">
                <a:solidFill>
                  <a:schemeClr val="bg1"/>
                </a:solidFill>
                <a:latin typeface="Arial" pitchFamily="34" charset="0"/>
              </a:defRPr>
            </a:lvl7pPr>
            <a:lvl8pPr marL="3429000" indent="-228600" eaLnBrk="0" fontAlgn="base" hangingPunct="0">
              <a:spcBef>
                <a:spcPct val="20000"/>
              </a:spcBef>
              <a:spcAft>
                <a:spcPct val="0"/>
              </a:spcAft>
              <a:buChar char="»"/>
              <a:defRPr sz="1600">
                <a:solidFill>
                  <a:schemeClr val="bg1"/>
                </a:solidFill>
                <a:latin typeface="Arial" pitchFamily="34" charset="0"/>
              </a:defRPr>
            </a:lvl8pPr>
            <a:lvl9pPr marL="3886200" indent="-228600" eaLnBrk="0" fontAlgn="base" hangingPunct="0">
              <a:spcBef>
                <a:spcPct val="20000"/>
              </a:spcBef>
              <a:spcAft>
                <a:spcPct val="0"/>
              </a:spcAft>
              <a:buChar char="»"/>
              <a:defRPr sz="1600">
                <a:solidFill>
                  <a:schemeClr val="bg1"/>
                </a:solidFill>
                <a:latin typeface="Arial" pitchFamily="34" charset="0"/>
              </a:defRPr>
            </a:lvl9pPr>
          </a:lstStyle>
          <a:p>
            <a:pPr marL="285750" indent="-285750"/>
            <a:r>
              <a:rPr lang="en-GB" sz="2000" dirty="0">
                <a:latin typeface="Rockwell" panose="02060603020205020403" pitchFamily="18" charset="0"/>
              </a:rPr>
              <a:t>Climate change will influence </a:t>
            </a:r>
            <a:r>
              <a:rPr lang="en-GB" sz="2000" dirty="0" smtClean="0">
                <a:latin typeface="Rockwell" panose="02060603020205020403" pitchFamily="18" charset="0"/>
              </a:rPr>
              <a:t>preferred destinations</a:t>
            </a:r>
          </a:p>
          <a:p>
            <a:pPr marL="285750" indent="-285750"/>
            <a:r>
              <a:rPr lang="en-GB" sz="2000" dirty="0" smtClean="0">
                <a:latin typeface="Rockwell" panose="02060603020205020403" pitchFamily="18" charset="0"/>
              </a:rPr>
              <a:t>Rising </a:t>
            </a:r>
            <a:r>
              <a:rPr lang="en-GB" sz="2000" dirty="0">
                <a:latin typeface="Rockwell" panose="02060603020205020403" pitchFamily="18" charset="0"/>
              </a:rPr>
              <a:t>pressure on many destinations’ water resources </a:t>
            </a:r>
            <a:endParaRPr lang="en-GB" sz="2000" dirty="0" smtClean="0">
              <a:latin typeface="Rockwell" panose="02060603020205020403" pitchFamily="18" charset="0"/>
            </a:endParaRPr>
          </a:p>
          <a:p>
            <a:pPr marL="285750" indent="-285750"/>
            <a:r>
              <a:rPr lang="en-GB" sz="2000" dirty="0" smtClean="0">
                <a:latin typeface="Rockwell" panose="02060603020205020403" pitchFamily="18" charset="0"/>
              </a:rPr>
              <a:t>More emphasis </a:t>
            </a:r>
            <a:r>
              <a:rPr lang="en-GB" sz="2000" dirty="0">
                <a:latin typeface="Rockwell" panose="02060603020205020403" pitchFamily="18" charset="0"/>
              </a:rPr>
              <a:t>on inclusive tourism </a:t>
            </a:r>
            <a:endParaRPr lang="en-GB" sz="2000" dirty="0" smtClean="0">
              <a:latin typeface="Rockwell" panose="02060603020205020403" pitchFamily="18" charset="0"/>
            </a:endParaRPr>
          </a:p>
          <a:p>
            <a:pPr marL="285750" indent="-285750"/>
            <a:r>
              <a:rPr lang="en-GB" sz="2000" dirty="0" smtClean="0">
                <a:latin typeface="Rockwell" panose="02060603020205020403" pitchFamily="18" charset="0"/>
              </a:rPr>
              <a:t>Growing </a:t>
            </a:r>
            <a:r>
              <a:rPr lang="en-GB" sz="2000" dirty="0">
                <a:latin typeface="Rockwell" panose="02060603020205020403" pitchFamily="18" charset="0"/>
              </a:rPr>
              <a:t>use of tourism as a tool for social integration </a:t>
            </a:r>
            <a:r>
              <a:rPr lang="en-GB" sz="2000" dirty="0" smtClean="0">
                <a:latin typeface="Rockwell" panose="02060603020205020403" pitchFamily="18" charset="0"/>
              </a:rPr>
              <a:t> </a:t>
            </a:r>
          </a:p>
          <a:p>
            <a:pPr marL="285750" indent="-285750"/>
            <a:r>
              <a:rPr lang="en-GB" sz="2000" dirty="0" smtClean="0">
                <a:latin typeface="Rockwell" panose="02060603020205020403" pitchFamily="18" charset="0"/>
              </a:rPr>
              <a:t>Greater </a:t>
            </a:r>
            <a:r>
              <a:rPr lang="en-GB" sz="2000" dirty="0">
                <a:latin typeface="Rockwell" panose="02060603020205020403" pitchFamily="18" charset="0"/>
              </a:rPr>
              <a:t>emphasis on measuring sustainability initiatives. </a:t>
            </a:r>
            <a:endParaRPr lang="en-GB" sz="2000" dirty="0" smtClean="0">
              <a:latin typeface="Rockwell" panose="02060603020205020403" pitchFamily="18" charset="0"/>
            </a:endParaRPr>
          </a:p>
          <a:p>
            <a:pPr marL="285750" indent="-285750"/>
            <a:r>
              <a:rPr lang="en-US" sz="2000" dirty="0" smtClean="0">
                <a:latin typeface="Rockwell" panose="02060603020205020403" pitchFamily="18" charset="0"/>
              </a:rPr>
              <a:t>More awareness on combatting “</a:t>
            </a:r>
            <a:r>
              <a:rPr lang="en-US" sz="2000" dirty="0">
                <a:latin typeface="Rockwell" panose="02060603020205020403" pitchFamily="18" charset="0"/>
              </a:rPr>
              <a:t>over-tourism”. </a:t>
            </a:r>
            <a:endParaRPr lang="en-US" sz="2000" dirty="0" smtClean="0">
              <a:latin typeface="Rockwell" panose="02060603020205020403" pitchFamily="18" charset="0"/>
            </a:endParaRPr>
          </a:p>
          <a:p>
            <a:pPr marL="285750" indent="-285750"/>
            <a:r>
              <a:rPr lang="en-US" sz="2000" dirty="0" smtClean="0">
                <a:latin typeface="Rockwell" panose="02060603020205020403" pitchFamily="18" charset="0"/>
              </a:rPr>
              <a:t>SDGs will increasingly drive national tourism agendas</a:t>
            </a:r>
            <a:endParaRPr lang="en-ZA" sz="2000" dirty="0">
              <a:latin typeface="Rockwell" panose="02060603020205020403" pitchFamily="18" charset="0"/>
            </a:endParaRPr>
          </a:p>
        </p:txBody>
      </p:sp>
    </p:spTree>
    <p:extLst>
      <p:ext uri="{BB962C8B-B14F-4D97-AF65-F5344CB8AC3E}">
        <p14:creationId xmlns:p14="http://schemas.microsoft.com/office/powerpoint/2010/main" val="15741952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5878" y="160650"/>
            <a:ext cx="6705600" cy="990600"/>
          </a:xfrm>
        </p:spPr>
        <p:txBody>
          <a:bodyPr/>
          <a:lstStyle/>
          <a:p>
            <a:pPr algn="ctr"/>
            <a:r>
              <a:rPr lang="en-ZA" sz="3200" kern="1200" dirty="0">
                <a:solidFill>
                  <a:srgbClr val="FFFF00"/>
                </a:solidFill>
                <a:latin typeface="Rockwell" pitchFamily="18" charset="0"/>
                <a:ea typeface="+mn-ea"/>
                <a:cs typeface="+mn-cs"/>
              </a:rPr>
              <a:t>From trends to futures </a:t>
            </a:r>
            <a:br>
              <a:rPr lang="en-ZA" sz="3200" kern="1200" dirty="0">
                <a:solidFill>
                  <a:srgbClr val="FFFF00"/>
                </a:solidFill>
                <a:latin typeface="Rockwell" pitchFamily="18" charset="0"/>
                <a:ea typeface="+mn-ea"/>
                <a:cs typeface="+mn-cs"/>
              </a:rPr>
            </a:br>
            <a:endParaRPr lang="en-ZA" sz="3200" kern="1200" dirty="0">
              <a:solidFill>
                <a:srgbClr val="FFFF00"/>
              </a:solidFill>
              <a:latin typeface="Rockwell" pitchFamily="18" charset="0"/>
              <a:ea typeface="+mn-ea"/>
              <a:cs typeface="+mn-cs"/>
            </a:endParaRPr>
          </a:p>
        </p:txBody>
      </p:sp>
      <p:sp>
        <p:nvSpPr>
          <p:cNvPr id="3" name="Content Placeholder 2"/>
          <p:cNvSpPr>
            <a:spLocks noGrp="1"/>
          </p:cNvSpPr>
          <p:nvPr>
            <p:ph idx="1"/>
          </p:nvPr>
        </p:nvSpPr>
        <p:spPr>
          <a:xfrm>
            <a:off x="611560" y="1161068"/>
            <a:ext cx="7920880" cy="4648200"/>
          </a:xfrm>
        </p:spPr>
        <p:txBody>
          <a:bodyPr/>
          <a:lstStyle/>
          <a:p>
            <a:pPr marL="0" indent="0">
              <a:buNone/>
            </a:pPr>
            <a:r>
              <a:rPr lang="en-ZA" sz="2400" dirty="0" smtClean="0">
                <a:latin typeface="Rockwell" panose="02060603020205020403" pitchFamily="18" charset="0"/>
              </a:rPr>
              <a:t>Four scenarios were developed </a:t>
            </a:r>
          </a:p>
          <a:p>
            <a:pPr marL="0" indent="0">
              <a:buNone/>
            </a:pPr>
            <a:endParaRPr lang="en-ZA" sz="2400" dirty="0">
              <a:latin typeface="Rockwell" panose="02060603020205020403" pitchFamily="18" charset="0"/>
            </a:endParaRPr>
          </a:p>
          <a:p>
            <a:pPr marL="0" lvl="0" indent="0">
              <a:buNone/>
            </a:pPr>
            <a:r>
              <a:rPr lang="en-ZA" sz="2400" dirty="0" smtClean="0">
                <a:latin typeface="Rockwell" panose="02060603020205020403" pitchFamily="18" charset="0"/>
              </a:rPr>
              <a:t>Two </a:t>
            </a:r>
            <a:r>
              <a:rPr lang="en-ZA" sz="2400" dirty="0">
                <a:latin typeface="Rockwell" panose="02060603020205020403" pitchFamily="18" charset="0"/>
              </a:rPr>
              <a:t>goals were identified to reach a best case scenario by 2030: </a:t>
            </a:r>
          </a:p>
          <a:p>
            <a:pPr lvl="1"/>
            <a:r>
              <a:rPr lang="en-ZA" sz="2400" b="1" dirty="0" smtClean="0">
                <a:latin typeface="Rockwell" panose="02060603020205020403" pitchFamily="18" charset="0"/>
              </a:rPr>
              <a:t>Competitiveness</a:t>
            </a:r>
            <a:endParaRPr lang="en-ZA" sz="2400" b="1" dirty="0">
              <a:latin typeface="Rockwell" panose="02060603020205020403" pitchFamily="18" charset="0"/>
            </a:endParaRPr>
          </a:p>
          <a:p>
            <a:pPr lvl="1"/>
            <a:r>
              <a:rPr lang="en-ZA" sz="2400" b="1" dirty="0" smtClean="0">
                <a:latin typeface="Rockwell" panose="02060603020205020403" pitchFamily="18" charset="0"/>
              </a:rPr>
              <a:t>Sector </a:t>
            </a:r>
            <a:r>
              <a:rPr lang="en-ZA" sz="2400" b="1" dirty="0">
                <a:latin typeface="Rockwell" panose="02060603020205020403" pitchFamily="18" charset="0"/>
              </a:rPr>
              <a:t>cohesion</a:t>
            </a:r>
            <a:endParaRPr lang="en-ZA" sz="2400" dirty="0"/>
          </a:p>
          <a:p>
            <a:pPr marL="0" indent="0">
              <a:buNone/>
            </a:pPr>
            <a:endParaRPr lang="en-ZA" sz="2000" dirty="0">
              <a:latin typeface="Rockwell" panose="02060603020205020403" pitchFamily="18" charset="0"/>
            </a:endParaRPr>
          </a:p>
        </p:txBody>
      </p:sp>
      <p:sp>
        <p:nvSpPr>
          <p:cNvPr id="4" name="Slide Number Placeholder 3"/>
          <p:cNvSpPr>
            <a:spLocks noGrp="1"/>
          </p:cNvSpPr>
          <p:nvPr>
            <p:ph type="sldNum" sz="quarter" idx="10"/>
          </p:nvPr>
        </p:nvSpPr>
        <p:spPr/>
        <p:txBody>
          <a:bodyPr/>
          <a:lstStyle/>
          <a:p>
            <a:fld id="{A9A33B5C-8EEB-4DD4-A730-D118B075488E}" type="slidenum">
              <a:rPr lang="en-GB" altLang="en-US" smtClean="0"/>
              <a:pPr/>
              <a:t>15</a:t>
            </a:fld>
            <a:endParaRPr lang="en-GB" altLang="en-US"/>
          </a:p>
        </p:txBody>
      </p:sp>
      <p:sp>
        <p:nvSpPr>
          <p:cNvPr id="5" name="Rectangle 4"/>
          <p:cNvSpPr/>
          <p:nvPr/>
        </p:nvSpPr>
        <p:spPr>
          <a:xfrm>
            <a:off x="2286000" y="-10640428"/>
            <a:ext cx="4572000" cy="487506"/>
          </a:xfrm>
          <a:prstGeom prst="rect">
            <a:avLst/>
          </a:prstGeom>
        </p:spPr>
        <p:txBody>
          <a:bodyPr>
            <a:spAutoFit/>
          </a:bodyPr>
          <a:lstStyle/>
          <a:p>
            <a:pPr algn="just">
              <a:lnSpc>
                <a:spcPct val="107000"/>
              </a:lnSpc>
              <a:spcAft>
                <a:spcPts val="0"/>
              </a:spcAft>
            </a:pPr>
            <a:r>
              <a:rPr lang="en-ZA" dirty="0">
                <a:latin typeface="Arial" panose="020B0604020202020204" pitchFamily="34" charset="0"/>
                <a:ea typeface="Calibri" panose="020F0502020204030204" pitchFamily="34" charset="0"/>
                <a:cs typeface="Times New Roman" panose="02020603050405020304" pitchFamily="18" charset="0"/>
              </a:rPr>
              <a:t> </a:t>
            </a:r>
            <a:endParaRPr lang="en-ZA"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414338" y="-15379298"/>
            <a:ext cx="4572000" cy="4834144"/>
          </a:xfrm>
          <a:prstGeom prst="rect">
            <a:avLst/>
          </a:prstGeom>
        </p:spPr>
        <p:txBody>
          <a:bodyPr>
            <a:spAutoFit/>
          </a:bodyPr>
          <a:lstStyle/>
          <a:p>
            <a:pPr algn="just">
              <a:lnSpc>
                <a:spcPct val="107000"/>
              </a:lnSpc>
              <a:spcAft>
                <a:spcPts val="0"/>
              </a:spcAft>
            </a:pPr>
            <a:r>
              <a:rPr lang="en-ZA" sz="1800" dirty="0">
                <a:latin typeface="Rockwell" panose="02060603020205020403" pitchFamily="18" charset="0"/>
                <a:ea typeface="Calibri" panose="020F0502020204030204" pitchFamily="34" charset="0"/>
                <a:cs typeface="Times New Roman" panose="02020603050405020304" pitchFamily="18" charset="0"/>
              </a:rPr>
              <a:t>Four scenarios were developed that depict the possible direction of the tourism industry in South Africa. In preparation of these scenarios there was consensus by participants that there will be changes affecting tourism in terms of global and local economic growth, challenges in developing an environmentally sustainable tourism industry, potential challenges in meeting changing demand driven by new markets, changing tastes and the pervasiveness of technology as well as pressures on infrastructure development, particularly through channels of international and local investment. </a:t>
            </a:r>
          </a:p>
        </p:txBody>
      </p:sp>
    </p:spTree>
    <p:extLst>
      <p:ext uri="{BB962C8B-B14F-4D97-AF65-F5344CB8AC3E}">
        <p14:creationId xmlns:p14="http://schemas.microsoft.com/office/powerpoint/2010/main" val="37215474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86232F98-0EE9-4C32-A9BB-BA304F343CFE}" type="slidenum">
              <a:rPr lang="en-GB" altLang="en-US" smtClean="0"/>
              <a:pPr/>
              <a:t>16</a:t>
            </a:fld>
            <a:endParaRPr lang="en-GB" altLang="en-US"/>
          </a:p>
        </p:txBody>
      </p:sp>
      <p:sp>
        <p:nvSpPr>
          <p:cNvPr id="4" name="Rectangle 3"/>
          <p:cNvSpPr/>
          <p:nvPr/>
        </p:nvSpPr>
        <p:spPr>
          <a:xfrm>
            <a:off x="899592" y="404664"/>
            <a:ext cx="7272808" cy="5262979"/>
          </a:xfrm>
          <a:prstGeom prst="rect">
            <a:avLst/>
          </a:prstGeom>
        </p:spPr>
        <p:txBody>
          <a:bodyPr wrap="square">
            <a:spAutoFit/>
          </a:bodyPr>
          <a:lstStyle/>
          <a:p>
            <a:pPr algn="ctr"/>
            <a:r>
              <a:rPr lang="en-GB" i="1" dirty="0">
                <a:solidFill>
                  <a:schemeClr val="bg1"/>
                </a:solidFill>
                <a:latin typeface="Rockwell" panose="02060603020205020403" pitchFamily="18" charset="0"/>
              </a:rPr>
              <a:t>A </a:t>
            </a:r>
            <a:r>
              <a:rPr lang="en-GB" b="1" i="1" dirty="0">
                <a:solidFill>
                  <a:schemeClr val="bg1"/>
                </a:solidFill>
                <a:latin typeface="Rockwell" panose="02060603020205020403" pitchFamily="18" charset="0"/>
              </a:rPr>
              <a:t>competitive tourism destination </a:t>
            </a:r>
            <a:r>
              <a:rPr lang="en-GB" i="1" dirty="0">
                <a:solidFill>
                  <a:schemeClr val="bg1"/>
                </a:solidFill>
                <a:latin typeface="Rockwell" panose="02060603020205020403" pitchFamily="18" charset="0"/>
              </a:rPr>
              <a:t>has the sustained ability to increase tourism expenditure and capacity to attract visitors while providing them with satisfying, memorable and unique experiences in a profitable way, while enhancing the well-being of residents and preserving the natural capital of the destination for future generations, within a changing macro </a:t>
            </a:r>
            <a:r>
              <a:rPr lang="en-GB" i="1" dirty="0" smtClean="0">
                <a:solidFill>
                  <a:schemeClr val="bg1"/>
                </a:solidFill>
                <a:latin typeface="Rockwell" panose="02060603020205020403" pitchFamily="18" charset="0"/>
              </a:rPr>
              <a:t>environment</a:t>
            </a:r>
          </a:p>
          <a:p>
            <a:pPr algn="ctr"/>
            <a:endParaRPr lang="en-GB" i="1" u="sng" dirty="0">
              <a:solidFill>
                <a:schemeClr val="bg1"/>
              </a:solidFill>
              <a:latin typeface="Rockwell" panose="02060603020205020403" pitchFamily="18" charset="0"/>
            </a:endParaRPr>
          </a:p>
          <a:p>
            <a:pPr algn="ctr"/>
            <a:r>
              <a:rPr lang="en-GB" b="1" i="1" dirty="0" smtClean="0">
                <a:solidFill>
                  <a:schemeClr val="bg1"/>
                </a:solidFill>
                <a:latin typeface="Rockwell" panose="02060603020205020403" pitchFamily="18" charset="0"/>
              </a:rPr>
              <a:t>Sector cohesion </a:t>
            </a:r>
            <a:r>
              <a:rPr lang="en-GB" i="1" dirty="0" smtClean="0">
                <a:solidFill>
                  <a:schemeClr val="bg1"/>
                </a:solidFill>
                <a:latin typeface="Rockwell" panose="02060603020205020403" pitchFamily="18" charset="0"/>
              </a:rPr>
              <a:t>provides for  planning and policy-making to achieve inclusivity and stability in the sector. Initiating integration involves coordination of sectoral initiatives to help define national adaptation priorities</a:t>
            </a:r>
          </a:p>
        </p:txBody>
      </p:sp>
    </p:spTree>
    <p:extLst>
      <p:ext uri="{BB962C8B-B14F-4D97-AF65-F5344CB8AC3E}">
        <p14:creationId xmlns:p14="http://schemas.microsoft.com/office/powerpoint/2010/main" val="4073168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A%20Tourism%20Scenario%20Gameboard.jpg"/>
          <p:cNvPicPr/>
          <p:nvPr/>
        </p:nvPicPr>
        <p:blipFill>
          <a:blip r:embed="rId2">
            <a:extLst>
              <a:ext uri="{28A0092B-C50C-407E-A947-70E740481C1C}">
                <a14:useLocalDpi xmlns:a14="http://schemas.microsoft.com/office/drawing/2010/main" val="0"/>
              </a:ext>
            </a:extLst>
          </a:blip>
          <a:srcRect/>
          <a:stretch>
            <a:fillRect/>
          </a:stretch>
        </p:blipFill>
        <p:spPr bwMode="auto">
          <a:xfrm>
            <a:off x="395536" y="692696"/>
            <a:ext cx="7992888" cy="5897905"/>
          </a:xfrm>
          <a:prstGeom prst="rect">
            <a:avLst/>
          </a:prstGeom>
          <a:noFill/>
          <a:ln>
            <a:noFill/>
          </a:ln>
        </p:spPr>
      </p:pic>
      <p:sp>
        <p:nvSpPr>
          <p:cNvPr id="7" name="Title 6"/>
          <p:cNvSpPr>
            <a:spLocks noGrp="1"/>
          </p:cNvSpPr>
          <p:nvPr>
            <p:ph type="title"/>
          </p:nvPr>
        </p:nvSpPr>
        <p:spPr>
          <a:xfrm>
            <a:off x="1043608" y="-99392"/>
            <a:ext cx="6705600" cy="990600"/>
          </a:xfrm>
        </p:spPr>
        <p:txBody>
          <a:bodyPr/>
          <a:lstStyle/>
          <a:p>
            <a:pPr algn="ctr"/>
            <a:r>
              <a:rPr lang="en-GB" sz="2800" dirty="0">
                <a:latin typeface="Rockwell" panose="02060603020205020403" pitchFamily="18" charset="0"/>
              </a:rPr>
              <a:t>The South African Tourism Scenarios</a:t>
            </a:r>
            <a:endParaRPr lang="en-ZA" sz="2800" dirty="0">
              <a:latin typeface="Rockwell" panose="02060603020205020403" pitchFamily="18" charset="0"/>
            </a:endParaRPr>
          </a:p>
        </p:txBody>
      </p:sp>
      <p:sp>
        <p:nvSpPr>
          <p:cNvPr id="3" name="Rectangle 2"/>
          <p:cNvSpPr/>
          <p:nvPr/>
        </p:nvSpPr>
        <p:spPr>
          <a:xfrm rot="19956385">
            <a:off x="2210664" y="2171764"/>
            <a:ext cx="2365135" cy="583429"/>
          </a:xfrm>
          <a:prstGeom prst="rect">
            <a:avLst/>
          </a:prstGeom>
        </p:spPr>
        <p:txBody>
          <a:bodyPr wrap="none">
            <a:spAutoFit/>
          </a:bodyPr>
          <a:lstStyle/>
          <a:p>
            <a:pPr>
              <a:lnSpc>
                <a:spcPct val="107000"/>
              </a:lnSpc>
              <a:spcAft>
                <a:spcPts val="800"/>
              </a:spcAft>
            </a:pPr>
            <a:r>
              <a:rPr lang="en-ZA" sz="3200" b="1" dirty="0" smtClean="0">
                <a:solidFill>
                  <a:srgbClr val="FFC000"/>
                </a:solidFill>
                <a:latin typeface="Rockwell Extra Bold" panose="02060903040505020403" pitchFamily="18" charset="0"/>
                <a:ea typeface="Calibri" panose="020F0502020204030204" pitchFamily="34" charset="0"/>
                <a:cs typeface="Times New Roman" panose="02020603050405020304" pitchFamily="18" charset="0"/>
              </a:rPr>
              <a:t>Current?</a:t>
            </a:r>
            <a:endParaRPr lang="en-ZA" sz="3200" b="1" dirty="0">
              <a:solidFill>
                <a:srgbClr val="FFC000"/>
              </a:solidFill>
              <a:effectLst/>
              <a:latin typeface="Rockwell Extra Bold" panose="02060903040505020403" pitchFamily="18" charset="0"/>
              <a:ea typeface="Calibri" panose="020F0502020204030204" pitchFamily="34" charset="0"/>
              <a:cs typeface="Times New Roman" panose="02020603050405020304" pitchFamily="18" charset="0"/>
            </a:endParaRPr>
          </a:p>
        </p:txBody>
      </p:sp>
      <p:sp>
        <p:nvSpPr>
          <p:cNvPr id="4" name="Rectangle 3"/>
          <p:cNvSpPr/>
          <p:nvPr/>
        </p:nvSpPr>
        <p:spPr>
          <a:xfrm rot="19902926">
            <a:off x="4694985" y="1949153"/>
            <a:ext cx="2496196" cy="583429"/>
          </a:xfrm>
          <a:prstGeom prst="rect">
            <a:avLst/>
          </a:prstGeom>
        </p:spPr>
        <p:txBody>
          <a:bodyPr wrap="none">
            <a:spAutoFit/>
          </a:bodyPr>
          <a:lstStyle/>
          <a:p>
            <a:pPr>
              <a:lnSpc>
                <a:spcPct val="107000"/>
              </a:lnSpc>
              <a:spcAft>
                <a:spcPts val="800"/>
              </a:spcAft>
            </a:pPr>
            <a:r>
              <a:rPr lang="en-ZA" sz="3200" b="1" dirty="0">
                <a:solidFill>
                  <a:srgbClr val="00B050"/>
                </a:solidFill>
                <a:latin typeface="Rockwell Extra Bold" panose="02060903040505020403" pitchFamily="18" charset="0"/>
                <a:ea typeface="Calibri" panose="020F0502020204030204" pitchFamily="34" charset="0"/>
                <a:cs typeface="Times New Roman" panose="02020603050405020304" pitchFamily="18" charset="0"/>
              </a:rPr>
              <a:t>Best case</a:t>
            </a:r>
          </a:p>
        </p:txBody>
      </p:sp>
      <p:sp>
        <p:nvSpPr>
          <p:cNvPr id="5" name="Rectangle 4"/>
          <p:cNvSpPr/>
          <p:nvPr/>
        </p:nvSpPr>
        <p:spPr>
          <a:xfrm rot="19767568">
            <a:off x="2249929" y="4450820"/>
            <a:ext cx="2817823" cy="583429"/>
          </a:xfrm>
          <a:prstGeom prst="rect">
            <a:avLst/>
          </a:prstGeom>
        </p:spPr>
        <p:txBody>
          <a:bodyPr wrap="none">
            <a:spAutoFit/>
          </a:bodyPr>
          <a:lstStyle/>
          <a:p>
            <a:pPr>
              <a:lnSpc>
                <a:spcPct val="107000"/>
              </a:lnSpc>
              <a:spcAft>
                <a:spcPts val="800"/>
              </a:spcAft>
            </a:pPr>
            <a:r>
              <a:rPr lang="en-ZA" sz="3200" b="1" dirty="0" smtClean="0">
                <a:solidFill>
                  <a:srgbClr val="FF0000"/>
                </a:solidFill>
                <a:latin typeface="Rockwell Extra Bold" panose="02060903040505020403" pitchFamily="18" charset="0"/>
                <a:ea typeface="Calibri" panose="020F0502020204030204" pitchFamily="34" charset="0"/>
                <a:cs typeface="Times New Roman" panose="02020603050405020304" pitchFamily="18" charset="0"/>
              </a:rPr>
              <a:t>Worst </a:t>
            </a:r>
            <a:r>
              <a:rPr lang="en-ZA" sz="3200" b="1" dirty="0">
                <a:solidFill>
                  <a:srgbClr val="FF0000"/>
                </a:solidFill>
                <a:latin typeface="Rockwell Extra Bold" panose="02060903040505020403" pitchFamily="18" charset="0"/>
                <a:ea typeface="Calibri" panose="020F0502020204030204" pitchFamily="34" charset="0"/>
                <a:cs typeface="Times New Roman" panose="02020603050405020304" pitchFamily="18" charset="0"/>
              </a:rPr>
              <a:t>case</a:t>
            </a:r>
          </a:p>
        </p:txBody>
      </p:sp>
    </p:spTree>
    <p:extLst>
      <p:ext uri="{BB962C8B-B14F-4D97-AF65-F5344CB8AC3E}">
        <p14:creationId xmlns:p14="http://schemas.microsoft.com/office/powerpoint/2010/main" val="1419723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GB" sz="2000" dirty="0" smtClean="0">
                <a:solidFill>
                  <a:srgbClr val="92D050"/>
                </a:solidFill>
                <a:latin typeface="Rockwell" panose="02060603020205020403" pitchFamily="18" charset="0"/>
              </a:rPr>
              <a:t>Scenario 1 - The </a:t>
            </a:r>
            <a:r>
              <a:rPr lang="en-GB" sz="2000" dirty="0">
                <a:solidFill>
                  <a:srgbClr val="92D050"/>
                </a:solidFill>
                <a:latin typeface="Rockwell" panose="02060603020205020403" pitchFamily="18" charset="0"/>
              </a:rPr>
              <a:t>best-case </a:t>
            </a:r>
            <a:r>
              <a:rPr lang="en-GB" sz="2000" dirty="0" smtClean="0">
                <a:solidFill>
                  <a:srgbClr val="92D050"/>
                </a:solidFill>
                <a:latin typeface="Rockwell" panose="02060603020205020403" pitchFamily="18" charset="0"/>
              </a:rPr>
              <a:t>scenario</a:t>
            </a:r>
            <a:r>
              <a:rPr lang="en-GB" sz="2000" dirty="0" smtClean="0">
                <a:latin typeface="Rockwell" panose="02060603020205020403" pitchFamily="18" charset="0"/>
              </a:rPr>
              <a:t/>
            </a:r>
            <a:br>
              <a:rPr lang="en-GB" sz="2000" dirty="0" smtClean="0">
                <a:latin typeface="Rockwell" panose="02060603020205020403" pitchFamily="18" charset="0"/>
              </a:rPr>
            </a:br>
            <a:r>
              <a:rPr lang="en-GB" sz="2000" dirty="0" smtClean="0">
                <a:latin typeface="Rockwell" panose="02060603020205020403" pitchFamily="18" charset="0"/>
              </a:rPr>
              <a:t>An </a:t>
            </a:r>
            <a:r>
              <a:rPr lang="en-GB" sz="2000" dirty="0">
                <a:latin typeface="Rockwell" panose="02060603020205020403" pitchFamily="18" charset="0"/>
              </a:rPr>
              <a:t>integrated tourism sector within a South Africa that is competitive with respect to tourism</a:t>
            </a:r>
            <a:r>
              <a:rPr lang="en-GB" sz="2400" dirty="0" smtClean="0">
                <a:latin typeface="Rockwell" panose="02060603020205020403" pitchFamily="18" charset="0"/>
              </a:rPr>
              <a:t>.</a:t>
            </a:r>
            <a:endParaRPr lang="en-ZA" sz="2400" dirty="0">
              <a:latin typeface="Rockwell" panose="02060603020205020403" pitchFamily="18" charset="0"/>
            </a:endParaRPr>
          </a:p>
        </p:txBody>
      </p:sp>
      <p:pic>
        <p:nvPicPr>
          <p:cNvPr id="4" name="Picture 3" descr="GB icon- Green"/>
          <p:cNvPicPr/>
          <p:nvPr/>
        </p:nvPicPr>
        <p:blipFill>
          <a:blip r:embed="rId2">
            <a:extLst>
              <a:ext uri="{28A0092B-C50C-407E-A947-70E740481C1C}">
                <a14:useLocalDpi xmlns:a14="http://schemas.microsoft.com/office/drawing/2010/main" val="0"/>
              </a:ext>
            </a:extLst>
          </a:blip>
          <a:srcRect/>
          <a:stretch>
            <a:fillRect/>
          </a:stretch>
        </p:blipFill>
        <p:spPr bwMode="auto">
          <a:xfrm>
            <a:off x="6167264" y="2204892"/>
            <a:ext cx="2448272" cy="2448272"/>
          </a:xfrm>
          <a:prstGeom prst="rect">
            <a:avLst/>
          </a:prstGeom>
          <a:noFill/>
          <a:ln>
            <a:noFill/>
          </a:ln>
        </p:spPr>
      </p:pic>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a:p>
        </p:txBody>
      </p:sp>
      <p:sp>
        <p:nvSpPr>
          <p:cNvPr id="8" name="Rectangle 7"/>
          <p:cNvSpPr/>
          <p:nvPr/>
        </p:nvSpPr>
        <p:spPr>
          <a:xfrm>
            <a:off x="656708" y="1720868"/>
            <a:ext cx="5310336" cy="4093428"/>
          </a:xfrm>
          <a:prstGeom prst="rect">
            <a:avLst/>
          </a:prstGeom>
        </p:spPr>
        <p:txBody>
          <a:bodyPr wrap="square">
            <a:spAutoFit/>
          </a:bodyPr>
          <a:lstStyle/>
          <a:p>
            <a:pPr marL="285750" indent="-285750">
              <a:buFont typeface="Arial" panose="020B0604020202020204" pitchFamily="34" charset="0"/>
              <a:buChar char="•"/>
            </a:pPr>
            <a:r>
              <a:rPr lang="en-ZA" sz="2000" dirty="0" smtClean="0">
                <a:solidFill>
                  <a:schemeClr val="bg1"/>
                </a:solidFill>
                <a:latin typeface="Rockwell" panose="02060603020205020403" pitchFamily="18" charset="0"/>
                <a:ea typeface="Calibri" panose="020F0502020204030204" pitchFamily="34" charset="0"/>
              </a:rPr>
              <a:t>Industry </a:t>
            </a:r>
            <a:r>
              <a:rPr lang="en-ZA" sz="2000" dirty="0">
                <a:solidFill>
                  <a:schemeClr val="bg1"/>
                </a:solidFill>
                <a:latin typeface="Rockwell" panose="02060603020205020403" pitchFamily="18" charset="0"/>
                <a:ea typeface="Calibri" panose="020F0502020204030204" pitchFamily="34" charset="0"/>
              </a:rPr>
              <a:t>has </a:t>
            </a:r>
            <a:r>
              <a:rPr lang="en-ZA" sz="2000" dirty="0" smtClean="0">
                <a:solidFill>
                  <a:schemeClr val="bg1"/>
                </a:solidFill>
                <a:latin typeface="Rockwell" panose="02060603020205020403" pitchFamily="18" charset="0"/>
                <a:ea typeface="Calibri" panose="020F0502020204030204" pitchFamily="34" charset="0"/>
              </a:rPr>
              <a:t>transformed</a:t>
            </a:r>
          </a:p>
          <a:p>
            <a:pPr marL="285750" indent="-285750">
              <a:buFont typeface="Arial" panose="020B0604020202020204" pitchFamily="34" charset="0"/>
              <a:buChar char="•"/>
            </a:pPr>
            <a:r>
              <a:rPr lang="en-ZA" sz="2000" dirty="0" smtClean="0">
                <a:solidFill>
                  <a:schemeClr val="bg1"/>
                </a:solidFill>
                <a:latin typeface="Rockwell" panose="02060603020205020403" pitchFamily="18" charset="0"/>
                <a:ea typeface="Calibri" panose="020F0502020204030204" pitchFamily="34" charset="0"/>
              </a:rPr>
              <a:t>Economy </a:t>
            </a:r>
            <a:r>
              <a:rPr lang="en-ZA" sz="2000" dirty="0">
                <a:solidFill>
                  <a:schemeClr val="bg1"/>
                </a:solidFill>
                <a:latin typeface="Rockwell" panose="02060603020205020403" pitchFamily="18" charset="0"/>
                <a:ea typeface="Calibri" panose="020F0502020204030204" pitchFamily="34" charset="0"/>
              </a:rPr>
              <a:t>is </a:t>
            </a:r>
            <a:r>
              <a:rPr lang="en-ZA" sz="2000" dirty="0" smtClean="0">
                <a:solidFill>
                  <a:schemeClr val="bg1"/>
                </a:solidFill>
                <a:latin typeface="Rockwell" panose="02060603020205020403" pitchFamily="18" charset="0"/>
                <a:ea typeface="Calibri" panose="020F0502020204030204" pitchFamily="34" charset="0"/>
              </a:rPr>
              <a:t>growing </a:t>
            </a:r>
          </a:p>
          <a:p>
            <a:pPr marL="285750" indent="-285750">
              <a:buFont typeface="Arial" panose="020B0604020202020204" pitchFamily="34" charset="0"/>
              <a:buChar char="•"/>
            </a:pPr>
            <a:r>
              <a:rPr lang="en-ZA" sz="2000" dirty="0" smtClean="0">
                <a:solidFill>
                  <a:schemeClr val="bg1"/>
                </a:solidFill>
                <a:latin typeface="Rockwell" panose="02060603020205020403" pitchFamily="18" charset="0"/>
                <a:ea typeface="Calibri" panose="020F0502020204030204" pitchFamily="34" charset="0"/>
              </a:rPr>
              <a:t>Unemployment </a:t>
            </a:r>
            <a:r>
              <a:rPr lang="en-ZA" sz="2000" dirty="0">
                <a:solidFill>
                  <a:schemeClr val="bg1"/>
                </a:solidFill>
                <a:latin typeface="Rockwell" panose="02060603020205020403" pitchFamily="18" charset="0"/>
                <a:ea typeface="Calibri" panose="020F0502020204030204" pitchFamily="34" charset="0"/>
              </a:rPr>
              <a:t>has decreased </a:t>
            </a:r>
            <a:endParaRPr lang="en-ZA" sz="2000" dirty="0" smtClean="0">
              <a:solidFill>
                <a:schemeClr val="bg1"/>
              </a:solidFill>
              <a:latin typeface="Rockwell" panose="02060603020205020403" pitchFamily="18" charset="0"/>
              <a:ea typeface="Calibri" panose="020F0502020204030204" pitchFamily="34" charset="0"/>
            </a:endParaRPr>
          </a:p>
          <a:p>
            <a:pPr marL="285750" indent="-285750">
              <a:buFont typeface="Arial" panose="020B0604020202020204" pitchFamily="34" charset="0"/>
              <a:buChar char="•"/>
            </a:pPr>
            <a:r>
              <a:rPr lang="en-ZA" sz="2000" dirty="0" smtClean="0">
                <a:solidFill>
                  <a:schemeClr val="bg1"/>
                </a:solidFill>
                <a:latin typeface="Rockwell" panose="02060603020205020403" pitchFamily="18" charset="0"/>
                <a:ea typeface="Calibri" panose="020F0502020204030204" pitchFamily="34" charset="0"/>
              </a:rPr>
              <a:t>Unrest </a:t>
            </a:r>
            <a:r>
              <a:rPr lang="en-ZA" sz="2000" dirty="0">
                <a:solidFill>
                  <a:schemeClr val="bg1"/>
                </a:solidFill>
                <a:latin typeface="Rockwell" panose="02060603020205020403" pitchFamily="18" charset="0"/>
                <a:ea typeface="Calibri" panose="020F0502020204030204" pitchFamily="34" charset="0"/>
              </a:rPr>
              <a:t>and crime</a:t>
            </a:r>
            <a:r>
              <a:rPr lang="en-ZA" sz="2000" dirty="0" smtClean="0">
                <a:solidFill>
                  <a:schemeClr val="bg1"/>
                </a:solidFill>
                <a:latin typeface="Rockwell" panose="02060603020205020403" pitchFamily="18" charset="0"/>
                <a:ea typeface="Calibri" panose="020F0502020204030204" pitchFamily="34" charset="0"/>
              </a:rPr>
              <a:t>, has decreased</a:t>
            </a:r>
          </a:p>
          <a:p>
            <a:pPr marL="285750" indent="-285750">
              <a:buFont typeface="Arial" panose="020B0604020202020204" pitchFamily="34" charset="0"/>
              <a:buChar char="•"/>
            </a:pPr>
            <a:r>
              <a:rPr lang="en-ZA" sz="2000" dirty="0" smtClean="0">
                <a:solidFill>
                  <a:schemeClr val="bg1"/>
                </a:solidFill>
                <a:latin typeface="Rockwell" panose="02060603020205020403" pitchFamily="18" charset="0"/>
                <a:ea typeface="Calibri" panose="020F0502020204030204" pitchFamily="34" charset="0"/>
              </a:rPr>
              <a:t>Industry </a:t>
            </a:r>
            <a:r>
              <a:rPr lang="en-ZA" sz="2000" dirty="0">
                <a:solidFill>
                  <a:schemeClr val="bg1"/>
                </a:solidFill>
                <a:latin typeface="Rockwell" panose="02060603020205020403" pitchFamily="18" charset="0"/>
                <a:ea typeface="Calibri" panose="020F0502020204030204" pitchFamily="34" charset="0"/>
              </a:rPr>
              <a:t>is inclusive and </a:t>
            </a:r>
            <a:r>
              <a:rPr lang="en-ZA" sz="2000" dirty="0" smtClean="0">
                <a:solidFill>
                  <a:schemeClr val="bg1"/>
                </a:solidFill>
                <a:latin typeface="Rockwell" panose="02060603020205020403" pitchFamily="18" charset="0"/>
                <a:ea typeface="Calibri" panose="020F0502020204030204" pitchFamily="34" charset="0"/>
              </a:rPr>
              <a:t>sustainable,</a:t>
            </a:r>
          </a:p>
          <a:p>
            <a:pPr marL="285750" indent="-285750">
              <a:buFont typeface="Arial" panose="020B0604020202020204" pitchFamily="34" charset="0"/>
              <a:buChar char="•"/>
            </a:pPr>
            <a:r>
              <a:rPr lang="en-ZA" sz="2000" dirty="0" smtClean="0">
                <a:solidFill>
                  <a:schemeClr val="bg1"/>
                </a:solidFill>
                <a:latin typeface="Rockwell" panose="02060603020205020403" pitchFamily="18" charset="0"/>
                <a:ea typeface="Calibri" panose="020F0502020204030204" pitchFamily="34" charset="0"/>
              </a:rPr>
              <a:t>Global </a:t>
            </a:r>
            <a:r>
              <a:rPr lang="en-ZA" sz="2000" dirty="0">
                <a:solidFill>
                  <a:schemeClr val="bg1"/>
                </a:solidFill>
                <a:latin typeface="Rockwell" panose="02060603020205020403" pitchFamily="18" charset="0"/>
                <a:ea typeface="Calibri" panose="020F0502020204030204" pitchFamily="34" charset="0"/>
              </a:rPr>
              <a:t>and domestic investment for infrastructure </a:t>
            </a:r>
            <a:r>
              <a:rPr lang="en-ZA" sz="2000" dirty="0" smtClean="0">
                <a:solidFill>
                  <a:schemeClr val="bg1"/>
                </a:solidFill>
                <a:latin typeface="Rockwell" panose="02060603020205020403" pitchFamily="18" charset="0"/>
                <a:ea typeface="Calibri" panose="020F0502020204030204" pitchFamily="34" charset="0"/>
              </a:rPr>
              <a:t>development</a:t>
            </a:r>
          </a:p>
          <a:p>
            <a:pPr marL="285750" indent="-285750">
              <a:buFont typeface="Arial" panose="020B0604020202020204" pitchFamily="34" charset="0"/>
              <a:buChar char="•"/>
            </a:pPr>
            <a:r>
              <a:rPr lang="en-ZA" sz="2000" dirty="0" smtClean="0">
                <a:solidFill>
                  <a:schemeClr val="bg1"/>
                </a:solidFill>
                <a:latin typeface="Rockwell" panose="02060603020205020403" pitchFamily="18" charset="0"/>
                <a:ea typeface="Calibri" panose="020F0502020204030204" pitchFamily="34" charset="0"/>
              </a:rPr>
              <a:t>Visitor </a:t>
            </a:r>
            <a:r>
              <a:rPr lang="en-ZA" sz="2000" dirty="0">
                <a:solidFill>
                  <a:schemeClr val="bg1"/>
                </a:solidFill>
                <a:latin typeface="Rockwell" panose="02060603020205020403" pitchFamily="18" charset="0"/>
                <a:ea typeface="Calibri" panose="020F0502020204030204" pitchFamily="34" charset="0"/>
              </a:rPr>
              <a:t>numbers </a:t>
            </a:r>
            <a:r>
              <a:rPr lang="en-ZA" sz="2000" dirty="0" smtClean="0">
                <a:solidFill>
                  <a:schemeClr val="bg1"/>
                </a:solidFill>
                <a:latin typeface="Rockwell" panose="02060603020205020403" pitchFamily="18" charset="0"/>
                <a:ea typeface="Calibri" panose="020F0502020204030204" pitchFamily="34" charset="0"/>
              </a:rPr>
              <a:t>and </a:t>
            </a:r>
            <a:r>
              <a:rPr lang="en-ZA" sz="2000" dirty="0">
                <a:solidFill>
                  <a:schemeClr val="bg1"/>
                </a:solidFill>
                <a:latin typeface="Rockwell" panose="02060603020205020403" pitchFamily="18" charset="0"/>
                <a:ea typeface="Calibri" panose="020F0502020204030204" pitchFamily="34" charset="0"/>
              </a:rPr>
              <a:t>expenditure </a:t>
            </a:r>
            <a:r>
              <a:rPr lang="en-ZA" sz="2000" dirty="0" smtClean="0">
                <a:solidFill>
                  <a:schemeClr val="bg1"/>
                </a:solidFill>
                <a:latin typeface="Rockwell" panose="02060603020205020403" pitchFamily="18" charset="0"/>
                <a:ea typeface="Calibri" panose="020F0502020204030204" pitchFamily="34" charset="0"/>
              </a:rPr>
              <a:t>increase </a:t>
            </a:r>
          </a:p>
          <a:p>
            <a:pPr marL="285750" indent="-285750">
              <a:buFont typeface="Arial" panose="020B0604020202020204" pitchFamily="34" charset="0"/>
              <a:buChar char="•"/>
            </a:pPr>
            <a:r>
              <a:rPr lang="en-ZA" sz="2000" dirty="0" smtClean="0">
                <a:solidFill>
                  <a:schemeClr val="bg1"/>
                </a:solidFill>
                <a:latin typeface="Rockwell" panose="02060603020205020403" pitchFamily="18" charset="0"/>
                <a:ea typeface="Calibri" panose="020F0502020204030204" pitchFamily="34" charset="0"/>
              </a:rPr>
              <a:t>South </a:t>
            </a:r>
            <a:r>
              <a:rPr lang="en-ZA" sz="2000" dirty="0">
                <a:solidFill>
                  <a:schemeClr val="bg1"/>
                </a:solidFill>
                <a:latin typeface="Rockwell" panose="02060603020205020403" pitchFamily="18" charset="0"/>
                <a:ea typeface="Calibri" panose="020F0502020204030204" pitchFamily="34" charset="0"/>
              </a:rPr>
              <a:t>Africa becomes a preferred destination for current and new markets, satisfying tourists’ needs with unique and authentic </a:t>
            </a:r>
            <a:r>
              <a:rPr lang="en-ZA" sz="2000" dirty="0" smtClean="0">
                <a:solidFill>
                  <a:schemeClr val="bg1"/>
                </a:solidFill>
                <a:latin typeface="Rockwell" panose="02060603020205020403" pitchFamily="18" charset="0"/>
                <a:ea typeface="Calibri" panose="020F0502020204030204" pitchFamily="34" charset="0"/>
              </a:rPr>
              <a:t>experiences.</a:t>
            </a:r>
            <a:endParaRPr lang="en-ZA" sz="2000" dirty="0">
              <a:solidFill>
                <a:schemeClr val="bg1"/>
              </a:solidFill>
              <a:latin typeface="Rockwell" panose="02060603020205020403" pitchFamily="18" charset="0"/>
            </a:endParaRPr>
          </a:p>
        </p:txBody>
      </p:sp>
    </p:spTree>
    <p:extLst>
      <p:ext uri="{BB962C8B-B14F-4D97-AF65-F5344CB8AC3E}">
        <p14:creationId xmlns:p14="http://schemas.microsoft.com/office/powerpoint/2010/main" val="21321516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55576" y="188640"/>
            <a:ext cx="6705600" cy="990600"/>
          </a:xfrm>
        </p:spPr>
        <p:txBody>
          <a:bodyPr/>
          <a:lstStyle/>
          <a:p>
            <a:pPr algn="ctr"/>
            <a:r>
              <a:rPr lang="en-GB" sz="2000" u="sng" dirty="0" smtClean="0">
                <a:solidFill>
                  <a:srgbClr val="FFC000"/>
                </a:solidFill>
                <a:latin typeface="Rockwell" panose="02060603020205020403" pitchFamily="18" charset="0"/>
              </a:rPr>
              <a:t>Scenario </a:t>
            </a:r>
            <a:r>
              <a:rPr lang="en-GB" sz="2000" u="sng" dirty="0">
                <a:solidFill>
                  <a:srgbClr val="FFC000"/>
                </a:solidFill>
                <a:latin typeface="Rockwell" panose="02060603020205020403" pitchFamily="18" charset="0"/>
              </a:rPr>
              <a:t>2</a:t>
            </a:r>
            <a:r>
              <a:rPr lang="en-GB" sz="2000" u="sng" dirty="0">
                <a:latin typeface="Rockwell" panose="02060603020205020403" pitchFamily="18" charset="0"/>
              </a:rPr>
              <a:t> </a:t>
            </a:r>
            <a:r>
              <a:rPr lang="en-GB" sz="2000" dirty="0" smtClean="0">
                <a:latin typeface="Rockwell" panose="02060603020205020403" pitchFamily="18" charset="0"/>
              </a:rPr>
              <a:t/>
            </a:r>
            <a:br>
              <a:rPr lang="en-GB" sz="2000" dirty="0" smtClean="0">
                <a:latin typeface="Rockwell" panose="02060603020205020403" pitchFamily="18" charset="0"/>
              </a:rPr>
            </a:br>
            <a:r>
              <a:rPr lang="en-GB" sz="2000" dirty="0" smtClean="0">
                <a:latin typeface="Rockwell" panose="02060603020205020403" pitchFamily="18" charset="0"/>
              </a:rPr>
              <a:t>A </a:t>
            </a:r>
            <a:r>
              <a:rPr lang="en-GB" sz="2000" dirty="0">
                <a:latin typeface="Rockwell" panose="02060603020205020403" pitchFamily="18" charset="0"/>
              </a:rPr>
              <a:t>fragmented tourism sector within a South Africa that is competitive with respect to tourism.</a:t>
            </a:r>
            <a:endParaRPr lang="en-ZA" sz="2000" dirty="0">
              <a:latin typeface="Rockwell" panose="02060603020205020403" pitchFamily="18" charset="0"/>
            </a:endParaRPr>
          </a:p>
        </p:txBody>
      </p:sp>
      <p:pic>
        <p:nvPicPr>
          <p:cNvPr id="5" name="Picture 4" descr="GB icon - Blue"/>
          <p:cNvPicPr/>
          <p:nvPr/>
        </p:nvPicPr>
        <p:blipFill>
          <a:blip r:embed="rId3">
            <a:extLst>
              <a:ext uri="{28A0092B-C50C-407E-A947-70E740481C1C}">
                <a14:useLocalDpi xmlns:a14="http://schemas.microsoft.com/office/drawing/2010/main" val="0"/>
              </a:ext>
            </a:extLst>
          </a:blip>
          <a:srcRect/>
          <a:stretch>
            <a:fillRect/>
          </a:stretch>
        </p:blipFill>
        <p:spPr bwMode="auto">
          <a:xfrm>
            <a:off x="5940152" y="1988840"/>
            <a:ext cx="2736304" cy="2808312"/>
          </a:xfrm>
          <a:prstGeom prst="rect">
            <a:avLst/>
          </a:prstGeom>
          <a:solidFill>
            <a:srgbClr val="FFC000"/>
          </a:solidFill>
          <a:ln>
            <a:noFill/>
          </a:ln>
        </p:spPr>
      </p:pic>
      <p:sp>
        <p:nvSpPr>
          <p:cNvPr id="2" name="Rectangle 1"/>
          <p:cNvSpPr/>
          <p:nvPr/>
        </p:nvSpPr>
        <p:spPr>
          <a:xfrm>
            <a:off x="251520" y="1412776"/>
            <a:ext cx="5079194" cy="4247317"/>
          </a:xfrm>
          <a:prstGeom prst="rect">
            <a:avLst/>
          </a:prstGeom>
        </p:spPr>
        <p:txBody>
          <a:bodyPr wrap="square">
            <a:spAutoFit/>
          </a:bodyPr>
          <a:lstStyle/>
          <a:p>
            <a:pPr marL="285750" indent="-285750">
              <a:buFont typeface="Arial" panose="020B0604020202020204" pitchFamily="34" charset="0"/>
              <a:buChar char="•"/>
            </a:pPr>
            <a:r>
              <a:rPr lang="en-ZA" sz="1800" dirty="0" smtClean="0">
                <a:solidFill>
                  <a:schemeClr val="bg1"/>
                </a:solidFill>
                <a:latin typeface="Rockwell" panose="02060603020205020403" pitchFamily="18" charset="0"/>
                <a:ea typeface="Calibri" panose="020F0502020204030204" pitchFamily="34" charset="0"/>
              </a:rPr>
              <a:t>Increase </a:t>
            </a:r>
            <a:r>
              <a:rPr lang="en-ZA" sz="1800" dirty="0">
                <a:solidFill>
                  <a:schemeClr val="bg1"/>
                </a:solidFill>
                <a:latin typeface="Rockwell" panose="02060603020205020403" pitchFamily="18" charset="0"/>
                <a:ea typeface="Calibri" panose="020F0502020204030204" pitchFamily="34" charset="0"/>
              </a:rPr>
              <a:t>in short-term tourism due to a weakening </a:t>
            </a:r>
            <a:r>
              <a:rPr lang="en-ZA" sz="1800" dirty="0" smtClean="0">
                <a:solidFill>
                  <a:schemeClr val="bg1"/>
                </a:solidFill>
                <a:latin typeface="Rockwell" panose="02060603020205020403" pitchFamily="18" charset="0"/>
                <a:ea typeface="Calibri" panose="020F0502020204030204" pitchFamily="34" charset="0"/>
              </a:rPr>
              <a:t>rand </a:t>
            </a:r>
          </a:p>
          <a:p>
            <a:pPr marL="285750" indent="-285750">
              <a:buFont typeface="Arial" panose="020B0604020202020204" pitchFamily="34" charset="0"/>
              <a:buChar char="•"/>
            </a:pPr>
            <a:r>
              <a:rPr lang="en-ZA" sz="1800" dirty="0" smtClean="0">
                <a:solidFill>
                  <a:schemeClr val="bg1"/>
                </a:solidFill>
                <a:latin typeface="Rockwell" panose="02060603020205020403" pitchFamily="18" charset="0"/>
                <a:ea typeface="Calibri" panose="020F0502020204030204" pitchFamily="34" charset="0"/>
              </a:rPr>
              <a:t>Traditional </a:t>
            </a:r>
            <a:r>
              <a:rPr lang="en-ZA" sz="1800" dirty="0">
                <a:solidFill>
                  <a:schemeClr val="bg1"/>
                </a:solidFill>
                <a:latin typeface="Rockwell" panose="02060603020205020403" pitchFamily="18" charset="0"/>
                <a:ea typeface="Calibri" panose="020F0502020204030204" pitchFamily="34" charset="0"/>
              </a:rPr>
              <a:t>markets still prevail </a:t>
            </a:r>
            <a:endParaRPr lang="en-ZA" sz="1800" dirty="0" smtClean="0">
              <a:solidFill>
                <a:schemeClr val="bg1"/>
              </a:solidFill>
              <a:latin typeface="Rockwell" panose="02060603020205020403" pitchFamily="18" charset="0"/>
              <a:ea typeface="Calibri" panose="020F0502020204030204" pitchFamily="34" charset="0"/>
            </a:endParaRPr>
          </a:p>
          <a:p>
            <a:pPr marL="285750" indent="-285750">
              <a:buFont typeface="Arial" panose="020B0604020202020204" pitchFamily="34" charset="0"/>
              <a:buChar char="•"/>
            </a:pPr>
            <a:r>
              <a:rPr lang="en-ZA" sz="1800" dirty="0" smtClean="0">
                <a:solidFill>
                  <a:schemeClr val="bg1"/>
                </a:solidFill>
                <a:latin typeface="Rockwell" panose="02060603020205020403" pitchFamily="18" charset="0"/>
                <a:ea typeface="Calibri" panose="020F0502020204030204" pitchFamily="34" charset="0"/>
              </a:rPr>
              <a:t>Traditional </a:t>
            </a:r>
            <a:r>
              <a:rPr lang="en-ZA" sz="1800" dirty="0">
                <a:solidFill>
                  <a:schemeClr val="bg1"/>
                </a:solidFill>
                <a:latin typeface="Rockwell" panose="02060603020205020403" pitchFamily="18" charset="0"/>
                <a:ea typeface="Calibri" panose="020F0502020204030204" pitchFamily="34" charset="0"/>
              </a:rPr>
              <a:t>products are still provided. </a:t>
            </a:r>
            <a:endParaRPr lang="en-ZA" sz="1800" dirty="0" smtClean="0">
              <a:solidFill>
                <a:schemeClr val="bg1"/>
              </a:solidFill>
              <a:latin typeface="Rockwell" panose="02060603020205020403" pitchFamily="18" charset="0"/>
              <a:ea typeface="Calibri" panose="020F0502020204030204" pitchFamily="34" charset="0"/>
            </a:endParaRPr>
          </a:p>
          <a:p>
            <a:pPr marL="285750" indent="-285750">
              <a:buFont typeface="Arial" panose="020B0604020202020204" pitchFamily="34" charset="0"/>
              <a:buChar char="•"/>
            </a:pPr>
            <a:endParaRPr lang="en-ZA" sz="1800" dirty="0">
              <a:solidFill>
                <a:schemeClr val="bg1"/>
              </a:solidFill>
              <a:latin typeface="Rockwell" panose="02060603020205020403" pitchFamily="18" charset="0"/>
              <a:ea typeface="Calibri" panose="020F0502020204030204" pitchFamily="34" charset="0"/>
            </a:endParaRPr>
          </a:p>
          <a:p>
            <a:r>
              <a:rPr lang="en-ZA" sz="1800" dirty="0" smtClean="0">
                <a:solidFill>
                  <a:schemeClr val="bg1"/>
                </a:solidFill>
                <a:latin typeface="Rockwell" panose="02060603020205020403" pitchFamily="18" charset="0"/>
                <a:ea typeface="Calibri" panose="020F0502020204030204" pitchFamily="34" charset="0"/>
              </a:rPr>
              <a:t>However </a:t>
            </a:r>
            <a:r>
              <a:rPr lang="en-ZA" sz="1800" dirty="0">
                <a:solidFill>
                  <a:schemeClr val="bg1"/>
                </a:solidFill>
                <a:latin typeface="Rockwell" panose="02060603020205020403" pitchFamily="18" charset="0"/>
                <a:ea typeface="Calibri" panose="020F0502020204030204" pitchFamily="34" charset="0"/>
              </a:rPr>
              <a:t>this is followed by </a:t>
            </a:r>
            <a:r>
              <a:rPr lang="en-ZA" sz="1800" dirty="0" smtClean="0">
                <a:solidFill>
                  <a:schemeClr val="bg1"/>
                </a:solidFill>
                <a:latin typeface="Rockwell" panose="02060603020205020403" pitchFamily="18" charset="0"/>
                <a:ea typeface="Calibri" panose="020F0502020204030204" pitchFamily="34" charset="0"/>
              </a:rPr>
              <a:t>a </a:t>
            </a:r>
            <a:r>
              <a:rPr lang="en-ZA" sz="1800" dirty="0">
                <a:solidFill>
                  <a:schemeClr val="bg1"/>
                </a:solidFill>
                <a:latin typeface="Rockwell" panose="02060603020205020403" pitchFamily="18" charset="0"/>
                <a:ea typeface="Calibri" panose="020F0502020204030204" pitchFamily="34" charset="0"/>
              </a:rPr>
              <a:t>slow, long-term decline and loss of market share due </a:t>
            </a:r>
            <a:r>
              <a:rPr lang="en-ZA" sz="1800" dirty="0" smtClean="0">
                <a:solidFill>
                  <a:schemeClr val="bg1"/>
                </a:solidFill>
                <a:latin typeface="Rockwell" panose="02060603020205020403" pitchFamily="18" charset="0"/>
                <a:ea typeface="Calibri" panose="020F0502020204030204" pitchFamily="34" charset="0"/>
              </a:rPr>
              <a:t>to:</a:t>
            </a:r>
          </a:p>
          <a:p>
            <a:pPr marL="285750" indent="-285750">
              <a:buFont typeface="Arial" panose="020B0604020202020204" pitchFamily="34" charset="0"/>
              <a:buChar char="•"/>
            </a:pPr>
            <a:r>
              <a:rPr lang="en-ZA" sz="1800" dirty="0" smtClean="0">
                <a:solidFill>
                  <a:schemeClr val="bg1"/>
                </a:solidFill>
                <a:latin typeface="Rockwell" panose="02060603020205020403" pitchFamily="18" charset="0"/>
                <a:ea typeface="Calibri" panose="020F0502020204030204" pitchFamily="34" charset="0"/>
              </a:rPr>
              <a:t>lack </a:t>
            </a:r>
            <a:r>
              <a:rPr lang="en-ZA" sz="1800" dirty="0">
                <a:solidFill>
                  <a:schemeClr val="bg1"/>
                </a:solidFill>
                <a:latin typeface="Rockwell" panose="02060603020205020403" pitchFamily="18" charset="0"/>
                <a:ea typeface="Calibri" panose="020F0502020204030204" pitchFamily="34" charset="0"/>
              </a:rPr>
              <a:t>of </a:t>
            </a:r>
            <a:r>
              <a:rPr lang="en-ZA" sz="1800" dirty="0" smtClean="0">
                <a:solidFill>
                  <a:schemeClr val="bg1"/>
                </a:solidFill>
                <a:latin typeface="Rockwell" panose="02060603020205020403" pitchFamily="18" charset="0"/>
                <a:ea typeface="Calibri" panose="020F0502020204030204" pitchFamily="34" charset="0"/>
              </a:rPr>
              <a:t>innovation</a:t>
            </a:r>
          </a:p>
          <a:p>
            <a:pPr marL="285750" indent="-285750">
              <a:buFont typeface="Arial" panose="020B0604020202020204" pitchFamily="34" charset="0"/>
              <a:buChar char="•"/>
            </a:pPr>
            <a:r>
              <a:rPr lang="en-ZA" sz="1800" dirty="0" smtClean="0">
                <a:solidFill>
                  <a:schemeClr val="bg1"/>
                </a:solidFill>
                <a:latin typeface="Rockwell" panose="02060603020205020403" pitchFamily="18" charset="0"/>
                <a:ea typeface="Calibri" panose="020F0502020204030204" pitchFamily="34" charset="0"/>
              </a:rPr>
              <a:t>high </a:t>
            </a:r>
            <a:r>
              <a:rPr lang="en-ZA" sz="1800" dirty="0">
                <a:solidFill>
                  <a:schemeClr val="bg1"/>
                </a:solidFill>
                <a:latin typeface="Rockwell" panose="02060603020205020403" pitchFamily="18" charset="0"/>
                <a:ea typeface="Calibri" panose="020F0502020204030204" pitchFamily="34" charset="0"/>
              </a:rPr>
              <a:t>barriers </a:t>
            </a:r>
            <a:r>
              <a:rPr lang="en-ZA" sz="1800" dirty="0" smtClean="0">
                <a:solidFill>
                  <a:schemeClr val="bg1"/>
                </a:solidFill>
                <a:latin typeface="Rockwell" panose="02060603020205020403" pitchFamily="18" charset="0"/>
                <a:ea typeface="Calibri" panose="020F0502020204030204" pitchFamily="34" charset="0"/>
              </a:rPr>
              <a:t>to </a:t>
            </a:r>
            <a:r>
              <a:rPr lang="en-ZA" sz="1800" dirty="0">
                <a:solidFill>
                  <a:schemeClr val="bg1"/>
                </a:solidFill>
                <a:latin typeface="Rockwell" panose="02060603020205020403" pitchFamily="18" charset="0"/>
                <a:ea typeface="Calibri" panose="020F0502020204030204" pitchFamily="34" charset="0"/>
              </a:rPr>
              <a:t>entry for </a:t>
            </a:r>
            <a:r>
              <a:rPr lang="en-ZA" sz="1800" dirty="0" err="1" smtClean="0">
                <a:solidFill>
                  <a:schemeClr val="bg1"/>
                </a:solidFill>
                <a:latin typeface="Rockwell" panose="02060603020205020403" pitchFamily="18" charset="0"/>
                <a:ea typeface="Calibri" panose="020F0502020204030204" pitchFamily="34" charset="0"/>
              </a:rPr>
              <a:t>SMMEs</a:t>
            </a:r>
            <a:endParaRPr lang="en-ZA" sz="1800" dirty="0" smtClean="0">
              <a:solidFill>
                <a:schemeClr val="bg1"/>
              </a:solidFill>
              <a:latin typeface="Rockwell" panose="02060603020205020403" pitchFamily="18" charset="0"/>
              <a:ea typeface="Calibri" panose="020F0502020204030204" pitchFamily="34" charset="0"/>
            </a:endParaRPr>
          </a:p>
          <a:p>
            <a:pPr marL="285750" indent="-285750">
              <a:buFont typeface="Arial" panose="020B0604020202020204" pitchFamily="34" charset="0"/>
              <a:buChar char="•"/>
            </a:pPr>
            <a:r>
              <a:rPr lang="en-ZA" sz="1800" dirty="0" smtClean="0">
                <a:solidFill>
                  <a:schemeClr val="bg1"/>
                </a:solidFill>
                <a:latin typeface="Rockwell" panose="02060603020205020403" pitchFamily="18" charset="0"/>
                <a:ea typeface="Calibri" panose="020F0502020204030204" pitchFamily="34" charset="0"/>
              </a:rPr>
              <a:t>Short-term </a:t>
            </a:r>
            <a:r>
              <a:rPr lang="en-ZA" sz="1800" dirty="0">
                <a:solidFill>
                  <a:schemeClr val="bg1"/>
                </a:solidFill>
                <a:latin typeface="Rockwell" panose="02060603020205020403" pitchFamily="18" charset="0"/>
                <a:ea typeface="Calibri" panose="020F0502020204030204" pitchFamily="34" charset="0"/>
              </a:rPr>
              <a:t>support for </a:t>
            </a:r>
            <a:r>
              <a:rPr lang="en-ZA" sz="1800" dirty="0" smtClean="0">
                <a:solidFill>
                  <a:schemeClr val="bg1"/>
                </a:solidFill>
                <a:latin typeface="Rockwell" panose="02060603020205020403" pitchFamily="18" charset="0"/>
                <a:ea typeface="Calibri" panose="020F0502020204030204" pitchFamily="34" charset="0"/>
              </a:rPr>
              <a:t>transformation</a:t>
            </a:r>
          </a:p>
          <a:p>
            <a:pPr marL="285750" indent="-285750">
              <a:buFont typeface="Arial" panose="020B0604020202020204" pitchFamily="34" charset="0"/>
              <a:buChar char="•"/>
            </a:pPr>
            <a:r>
              <a:rPr lang="en-ZA" sz="1800" dirty="0" smtClean="0">
                <a:solidFill>
                  <a:schemeClr val="bg1"/>
                </a:solidFill>
                <a:latin typeface="Rockwell" panose="02060603020205020403" pitchFamily="18" charset="0"/>
                <a:ea typeface="Calibri" panose="020F0502020204030204" pitchFamily="34" charset="0"/>
              </a:rPr>
              <a:t>Tourism </a:t>
            </a:r>
            <a:r>
              <a:rPr lang="en-ZA" sz="1800" dirty="0">
                <a:solidFill>
                  <a:schemeClr val="bg1"/>
                </a:solidFill>
                <a:latin typeface="Rockwell" panose="02060603020205020403" pitchFamily="18" charset="0"/>
                <a:ea typeface="Calibri" panose="020F0502020204030204" pitchFamily="34" charset="0"/>
              </a:rPr>
              <a:t>continues to operate in silos, remains fragmented </a:t>
            </a:r>
            <a:endParaRPr lang="en-ZA" sz="1800" dirty="0" smtClean="0">
              <a:solidFill>
                <a:schemeClr val="bg1"/>
              </a:solidFill>
              <a:latin typeface="Rockwell" panose="02060603020205020403" pitchFamily="18" charset="0"/>
              <a:ea typeface="Calibri" panose="020F0502020204030204" pitchFamily="34" charset="0"/>
            </a:endParaRPr>
          </a:p>
          <a:p>
            <a:pPr marL="285750" indent="-285750">
              <a:buFont typeface="Arial" panose="020B0604020202020204" pitchFamily="34" charset="0"/>
              <a:buChar char="•"/>
            </a:pPr>
            <a:r>
              <a:rPr lang="en-ZA" sz="1800" dirty="0" smtClean="0">
                <a:solidFill>
                  <a:schemeClr val="bg1"/>
                </a:solidFill>
                <a:latin typeface="Rockwell" panose="02060603020205020403" pitchFamily="18" charset="0"/>
                <a:ea typeface="Calibri" panose="020F0502020204030204" pitchFamily="34" charset="0"/>
              </a:rPr>
              <a:t>Little </a:t>
            </a:r>
            <a:r>
              <a:rPr lang="en-ZA" sz="1800" dirty="0">
                <a:solidFill>
                  <a:schemeClr val="bg1"/>
                </a:solidFill>
                <a:latin typeface="Rockwell" panose="02060603020205020403" pitchFamily="18" charset="0"/>
                <a:ea typeface="Calibri" panose="020F0502020204030204" pitchFamily="34" charset="0"/>
              </a:rPr>
              <a:t>long-term </a:t>
            </a:r>
            <a:r>
              <a:rPr lang="en-ZA" sz="1800" dirty="0" smtClean="0">
                <a:solidFill>
                  <a:schemeClr val="bg1"/>
                </a:solidFill>
                <a:latin typeface="Rockwell" panose="02060603020205020403" pitchFamily="18" charset="0"/>
                <a:ea typeface="Calibri" panose="020F0502020204030204" pitchFamily="34" charset="0"/>
              </a:rPr>
              <a:t>planning</a:t>
            </a:r>
          </a:p>
          <a:p>
            <a:pPr marL="285750" indent="-285750">
              <a:buFont typeface="Arial" panose="020B0604020202020204" pitchFamily="34" charset="0"/>
              <a:buChar char="•"/>
            </a:pPr>
            <a:r>
              <a:rPr lang="en-ZA" sz="1800" dirty="0" smtClean="0">
                <a:solidFill>
                  <a:schemeClr val="bg1"/>
                </a:solidFill>
                <a:latin typeface="Rockwell" panose="02060603020205020403" pitchFamily="18" charset="0"/>
                <a:ea typeface="Calibri" panose="020F0502020204030204" pitchFamily="34" charset="0"/>
              </a:rPr>
              <a:t>No </a:t>
            </a:r>
            <a:r>
              <a:rPr lang="en-ZA" sz="1800" dirty="0">
                <a:solidFill>
                  <a:schemeClr val="bg1"/>
                </a:solidFill>
                <a:latin typeface="Rockwell" panose="02060603020205020403" pitchFamily="18" charset="0"/>
                <a:ea typeface="Calibri" panose="020F0502020204030204" pitchFamily="34" charset="0"/>
              </a:rPr>
              <a:t>coordination of government departments in the interests of </a:t>
            </a:r>
            <a:r>
              <a:rPr lang="en-ZA" sz="1800" dirty="0" smtClean="0">
                <a:solidFill>
                  <a:schemeClr val="bg1"/>
                </a:solidFill>
                <a:latin typeface="Rockwell" panose="02060603020205020403" pitchFamily="18" charset="0"/>
                <a:ea typeface="Calibri" panose="020F0502020204030204" pitchFamily="34" charset="0"/>
              </a:rPr>
              <a:t>tourism.</a:t>
            </a:r>
            <a:endParaRPr lang="en-ZA" sz="1800" dirty="0">
              <a:solidFill>
                <a:schemeClr val="bg1"/>
              </a:solidFill>
              <a:latin typeface="Rockwell" panose="02060603020205020403" pitchFamily="18" charset="0"/>
              <a:ea typeface="Calibri" panose="020F0502020204030204" pitchFamily="34" charset="0"/>
            </a:endParaRPr>
          </a:p>
        </p:txBody>
      </p:sp>
    </p:spTree>
    <p:extLst>
      <p:ext uri="{BB962C8B-B14F-4D97-AF65-F5344CB8AC3E}">
        <p14:creationId xmlns:p14="http://schemas.microsoft.com/office/powerpoint/2010/main" val="23716551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71600" y="-171400"/>
            <a:ext cx="6705600" cy="990600"/>
          </a:xfrm>
        </p:spPr>
        <p:txBody>
          <a:bodyPr/>
          <a:lstStyle/>
          <a:p>
            <a:pPr algn="ctr">
              <a:defRPr/>
            </a:pPr>
            <a:r>
              <a:rPr lang="en-ZA" altLang="en-US" sz="3200" kern="1200" dirty="0" smtClean="0">
                <a:solidFill>
                  <a:srgbClr val="FFFF00"/>
                </a:solidFill>
                <a:latin typeface="Rockwell" pitchFamily="18" charset="0"/>
                <a:ea typeface="+mn-ea"/>
                <a:cs typeface="+mn-cs"/>
              </a:rPr>
              <a:t>Megatrends</a:t>
            </a:r>
            <a:endParaRPr lang="en-ZA" altLang="en-US" sz="3200" kern="1200" dirty="0">
              <a:solidFill>
                <a:srgbClr val="FFFF00"/>
              </a:solidFill>
              <a:latin typeface="Rockwell" pitchFamily="18" charset="0"/>
              <a:ea typeface="+mn-ea"/>
              <a:cs typeface="+mn-cs"/>
            </a:endParaRPr>
          </a:p>
        </p:txBody>
      </p:sp>
      <p:sp>
        <p:nvSpPr>
          <p:cNvPr id="18435" name="Rectangle 2"/>
          <p:cNvSpPr>
            <a:spLocks noChangeArrowheads="1"/>
          </p:cNvSpPr>
          <p:nvPr/>
        </p:nvSpPr>
        <p:spPr bwMode="auto">
          <a:xfrm>
            <a:off x="611560" y="980728"/>
            <a:ext cx="8136904" cy="4708981"/>
          </a:xfrm>
          <a:prstGeom prst="rect">
            <a:avLst/>
          </a:prstGeom>
          <a:noFill/>
          <a:ln w="38100">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1600">
                <a:solidFill>
                  <a:schemeClr val="bg1"/>
                </a:solidFill>
                <a:latin typeface="Arial" pitchFamily="34" charset="0"/>
              </a:defRPr>
            </a:lvl1pPr>
            <a:lvl2pPr marL="742950" indent="-285750">
              <a:spcBef>
                <a:spcPct val="20000"/>
              </a:spcBef>
              <a:buChar char="–"/>
              <a:defRPr sz="1600">
                <a:solidFill>
                  <a:schemeClr val="bg1"/>
                </a:solidFill>
                <a:latin typeface="Arial" pitchFamily="34" charset="0"/>
              </a:defRPr>
            </a:lvl2pPr>
            <a:lvl3pPr marL="1143000" indent="-228600">
              <a:spcBef>
                <a:spcPct val="20000"/>
              </a:spcBef>
              <a:buChar char="•"/>
              <a:defRPr sz="1600">
                <a:solidFill>
                  <a:schemeClr val="bg1"/>
                </a:solidFill>
                <a:latin typeface="Arial" pitchFamily="34" charset="0"/>
              </a:defRPr>
            </a:lvl3pPr>
            <a:lvl4pPr marL="1600200" indent="-228600">
              <a:spcBef>
                <a:spcPct val="20000"/>
              </a:spcBef>
              <a:buChar char="–"/>
              <a:defRPr sz="1600">
                <a:solidFill>
                  <a:schemeClr val="bg1"/>
                </a:solidFill>
                <a:latin typeface="Arial" pitchFamily="34" charset="0"/>
              </a:defRPr>
            </a:lvl4pPr>
            <a:lvl5pPr marL="2057400" indent="-228600">
              <a:spcBef>
                <a:spcPct val="20000"/>
              </a:spcBef>
              <a:buChar char="»"/>
              <a:defRPr sz="1600">
                <a:solidFill>
                  <a:schemeClr val="bg1"/>
                </a:solidFill>
                <a:latin typeface="Arial" pitchFamily="34" charset="0"/>
              </a:defRPr>
            </a:lvl5pPr>
            <a:lvl6pPr marL="2514600" indent="-228600" eaLnBrk="0" fontAlgn="base" hangingPunct="0">
              <a:spcBef>
                <a:spcPct val="20000"/>
              </a:spcBef>
              <a:spcAft>
                <a:spcPct val="0"/>
              </a:spcAft>
              <a:buChar char="»"/>
              <a:defRPr sz="1600">
                <a:solidFill>
                  <a:schemeClr val="bg1"/>
                </a:solidFill>
                <a:latin typeface="Arial" pitchFamily="34" charset="0"/>
              </a:defRPr>
            </a:lvl6pPr>
            <a:lvl7pPr marL="2971800" indent="-228600" eaLnBrk="0" fontAlgn="base" hangingPunct="0">
              <a:spcBef>
                <a:spcPct val="20000"/>
              </a:spcBef>
              <a:spcAft>
                <a:spcPct val="0"/>
              </a:spcAft>
              <a:buChar char="»"/>
              <a:defRPr sz="1600">
                <a:solidFill>
                  <a:schemeClr val="bg1"/>
                </a:solidFill>
                <a:latin typeface="Arial" pitchFamily="34" charset="0"/>
              </a:defRPr>
            </a:lvl7pPr>
            <a:lvl8pPr marL="3429000" indent="-228600" eaLnBrk="0" fontAlgn="base" hangingPunct="0">
              <a:spcBef>
                <a:spcPct val="20000"/>
              </a:spcBef>
              <a:spcAft>
                <a:spcPct val="0"/>
              </a:spcAft>
              <a:buChar char="»"/>
              <a:defRPr sz="1600">
                <a:solidFill>
                  <a:schemeClr val="bg1"/>
                </a:solidFill>
                <a:latin typeface="Arial" pitchFamily="34" charset="0"/>
              </a:defRPr>
            </a:lvl8pPr>
            <a:lvl9pPr marL="3886200" indent="-228600" eaLnBrk="0" fontAlgn="base" hangingPunct="0">
              <a:spcBef>
                <a:spcPct val="20000"/>
              </a:spcBef>
              <a:spcAft>
                <a:spcPct val="0"/>
              </a:spcAft>
              <a:buChar char="»"/>
              <a:defRPr sz="1600">
                <a:solidFill>
                  <a:schemeClr val="bg1"/>
                </a:solidFill>
                <a:latin typeface="Arial" pitchFamily="34" charset="0"/>
              </a:defRPr>
            </a:lvl9pPr>
          </a:lstStyle>
          <a:p>
            <a:pPr>
              <a:buNone/>
            </a:pPr>
            <a:endParaRPr lang="en-ZA" sz="2000" b="1" dirty="0" smtClean="0">
              <a:solidFill>
                <a:srgbClr val="FFFF00"/>
              </a:solidFill>
              <a:latin typeface="Rockwell" pitchFamily="18" charset="0"/>
            </a:endParaRPr>
          </a:p>
          <a:p>
            <a:pPr algn="just">
              <a:buNone/>
            </a:pPr>
            <a:r>
              <a:rPr lang="en-ZA" sz="2000" dirty="0" smtClean="0">
                <a:latin typeface="Rockwell" panose="02060603020205020403" pitchFamily="18" charset="0"/>
              </a:rPr>
              <a:t>Macroeconomic </a:t>
            </a:r>
            <a:r>
              <a:rPr lang="en-ZA" sz="2000" dirty="0">
                <a:latin typeface="Rockwell" panose="02060603020205020403" pitchFamily="18" charset="0"/>
              </a:rPr>
              <a:t>and geostrategic forces that shape the world </a:t>
            </a:r>
            <a:endParaRPr lang="en-ZA" sz="2000" dirty="0" smtClean="0">
              <a:latin typeface="Rockwell" panose="02060603020205020403" pitchFamily="18" charset="0"/>
            </a:endParaRPr>
          </a:p>
          <a:p>
            <a:pPr algn="just">
              <a:buNone/>
            </a:pPr>
            <a:r>
              <a:rPr lang="en-ZA" sz="2000" dirty="0" smtClean="0">
                <a:latin typeface="Rockwell" panose="02060603020205020403" pitchFamily="18" charset="0"/>
              </a:rPr>
              <a:t>Slow </a:t>
            </a:r>
            <a:r>
              <a:rPr lang="en-ZA" sz="2000" dirty="0">
                <a:latin typeface="Rockwell" panose="02060603020205020403" pitchFamily="18" charset="0"/>
              </a:rPr>
              <a:t>to </a:t>
            </a:r>
            <a:r>
              <a:rPr lang="en-ZA" sz="2000" dirty="0" smtClean="0">
                <a:latin typeface="Rockwell" panose="02060603020205020403" pitchFamily="18" charset="0"/>
              </a:rPr>
              <a:t>form</a:t>
            </a:r>
          </a:p>
          <a:p>
            <a:pPr algn="just">
              <a:buNone/>
            </a:pPr>
            <a:r>
              <a:rPr lang="en-ZA" sz="2000" dirty="0" smtClean="0">
                <a:latin typeface="Rockwell" panose="02060603020205020403" pitchFamily="18" charset="0"/>
              </a:rPr>
              <a:t>Large </a:t>
            </a:r>
            <a:r>
              <a:rPr lang="en-ZA" sz="2000" dirty="0">
                <a:latin typeface="Rockwell" panose="02060603020205020403" pitchFamily="18" charset="0"/>
              </a:rPr>
              <a:t>in scale and impact</a:t>
            </a:r>
            <a:r>
              <a:rPr lang="en-ZA" sz="2000" dirty="0" smtClean="0">
                <a:latin typeface="Rockwell" panose="02060603020205020403" pitchFamily="18" charset="0"/>
              </a:rPr>
              <a:t> </a:t>
            </a:r>
          </a:p>
          <a:p>
            <a:pPr algn="just">
              <a:buNone/>
            </a:pPr>
            <a:r>
              <a:rPr lang="en-ZA" sz="2000" dirty="0" smtClean="0">
                <a:latin typeface="Rockwell" panose="02060603020205020403" pitchFamily="18" charset="0"/>
              </a:rPr>
              <a:t>Affect society as a whole for many years in advance</a:t>
            </a:r>
          </a:p>
          <a:p>
            <a:pPr algn="just">
              <a:buNone/>
            </a:pPr>
            <a:endParaRPr lang="en-ZA" sz="2000" dirty="0">
              <a:latin typeface="Rockwell" panose="02060603020205020403" pitchFamily="18" charset="0"/>
            </a:endParaRPr>
          </a:p>
          <a:p>
            <a:pPr algn="just">
              <a:buNone/>
            </a:pPr>
            <a:r>
              <a:rPr lang="en-ZA" sz="2000" u="sng" dirty="0" smtClean="0">
                <a:latin typeface="Rockwell" panose="02060603020205020403" pitchFamily="18" charset="0"/>
              </a:rPr>
              <a:t>Predictable</a:t>
            </a:r>
            <a:r>
              <a:rPr lang="en-ZA" sz="2000" dirty="0" smtClean="0">
                <a:latin typeface="Rockwell" panose="02060603020205020403" pitchFamily="18" charset="0"/>
              </a:rPr>
              <a:t>: high degree of certainty over which there is little control</a:t>
            </a:r>
          </a:p>
          <a:p>
            <a:pPr algn="just">
              <a:buNone/>
            </a:pPr>
            <a:r>
              <a:rPr lang="en-ZA" sz="2000" u="sng" dirty="0" smtClean="0">
                <a:latin typeface="Rockwell" panose="02060603020205020403" pitchFamily="18" charset="0"/>
              </a:rPr>
              <a:t>Unpredictable</a:t>
            </a:r>
            <a:r>
              <a:rPr lang="en-ZA" sz="2000" dirty="0" smtClean="0">
                <a:latin typeface="Rockwell" panose="02060603020205020403" pitchFamily="18" charset="0"/>
              </a:rPr>
              <a:t>: “Shocks and surprises” possible but high degree of uncertainty</a:t>
            </a:r>
          </a:p>
          <a:p>
            <a:pPr algn="just">
              <a:buNone/>
            </a:pPr>
            <a:endParaRPr lang="en-ZA" sz="2000" dirty="0" smtClean="0">
              <a:latin typeface="Rockwell" panose="02060603020205020403" pitchFamily="18" charset="0"/>
            </a:endParaRPr>
          </a:p>
          <a:p>
            <a:pPr algn="just">
              <a:buNone/>
            </a:pPr>
            <a:r>
              <a:rPr lang="en-ZA" sz="2000" dirty="0" smtClean="0">
                <a:latin typeface="Rockwell" panose="02060603020205020403" pitchFamily="18" charset="0"/>
              </a:rPr>
              <a:t>Include </a:t>
            </a:r>
            <a:r>
              <a:rPr lang="en-ZA" sz="2000" dirty="0">
                <a:latin typeface="Rockwell" panose="02060603020205020403" pitchFamily="18" charset="0"/>
              </a:rPr>
              <a:t>some of society’s biggest challenges and </a:t>
            </a:r>
            <a:r>
              <a:rPr lang="en-ZA" sz="2000" dirty="0" smtClean="0">
                <a:latin typeface="Rockwell" panose="02060603020205020403" pitchFamily="18" charset="0"/>
              </a:rPr>
              <a:t>opportunities</a:t>
            </a:r>
            <a:endParaRPr lang="en-ZA" sz="2000" dirty="0">
              <a:latin typeface="Rockwell" panose="02060603020205020403" pitchFamily="18" charset="0"/>
            </a:endParaRPr>
          </a:p>
          <a:p>
            <a:pPr algn="just">
              <a:buNone/>
            </a:pPr>
            <a:endParaRPr lang="en-ZA" sz="2000" dirty="0" smtClean="0">
              <a:latin typeface="Rockwell" panose="02060603020205020403" pitchFamily="18" charset="0"/>
            </a:endParaRPr>
          </a:p>
        </p:txBody>
      </p:sp>
    </p:spTree>
    <p:extLst>
      <p:ext uri="{BB962C8B-B14F-4D97-AF65-F5344CB8AC3E}">
        <p14:creationId xmlns:p14="http://schemas.microsoft.com/office/powerpoint/2010/main" val="21985033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93331" y="125013"/>
            <a:ext cx="6705600" cy="990600"/>
          </a:xfrm>
        </p:spPr>
        <p:txBody>
          <a:bodyPr/>
          <a:lstStyle/>
          <a:p>
            <a:pPr algn="ctr"/>
            <a:r>
              <a:rPr lang="en-GB" sz="2000" dirty="0" smtClean="0">
                <a:solidFill>
                  <a:srgbClr val="FF0000"/>
                </a:solidFill>
                <a:latin typeface="Rockwell" panose="02060603020205020403" pitchFamily="18" charset="0"/>
              </a:rPr>
              <a:t>Scenario 3 – Worst-case scenario</a:t>
            </a:r>
            <a:br>
              <a:rPr lang="en-GB" sz="2000" dirty="0" smtClean="0">
                <a:solidFill>
                  <a:srgbClr val="FF0000"/>
                </a:solidFill>
                <a:latin typeface="Rockwell" panose="02060603020205020403" pitchFamily="18" charset="0"/>
              </a:rPr>
            </a:br>
            <a:r>
              <a:rPr lang="en-GB" sz="2000" dirty="0" smtClean="0">
                <a:latin typeface="Rockwell" panose="02060603020205020403" pitchFamily="18" charset="0"/>
              </a:rPr>
              <a:t>A </a:t>
            </a:r>
            <a:r>
              <a:rPr lang="en-GB" sz="2000" dirty="0">
                <a:latin typeface="Rockwell" panose="02060603020205020403" pitchFamily="18" charset="0"/>
              </a:rPr>
              <a:t>fragmented tourism sector within a South Africa that is </a:t>
            </a:r>
            <a:r>
              <a:rPr lang="en-GB" sz="2000" dirty="0" smtClean="0">
                <a:latin typeface="Rockwell" panose="02060603020205020403" pitchFamily="18" charset="0"/>
              </a:rPr>
              <a:t>uncompetitive </a:t>
            </a:r>
            <a:r>
              <a:rPr lang="en-GB" sz="2000" dirty="0">
                <a:latin typeface="Rockwell" panose="02060603020205020403" pitchFamily="18" charset="0"/>
              </a:rPr>
              <a:t>with respect to tourism.</a:t>
            </a:r>
            <a:endParaRPr lang="en-ZA" sz="2000" dirty="0">
              <a:latin typeface="Rockwell" panose="02060603020205020403" pitchFamily="18" charset="0"/>
            </a:endParaRPr>
          </a:p>
        </p:txBody>
      </p:sp>
      <p:pic>
        <p:nvPicPr>
          <p:cNvPr id="6" name="Picture 5" descr="GB icon - Red"/>
          <p:cNvPicPr/>
          <p:nvPr/>
        </p:nvPicPr>
        <p:blipFill>
          <a:blip r:embed="rId3">
            <a:extLst>
              <a:ext uri="{28A0092B-C50C-407E-A947-70E740481C1C}">
                <a14:useLocalDpi xmlns:a14="http://schemas.microsoft.com/office/drawing/2010/main" val="0"/>
              </a:ext>
            </a:extLst>
          </a:blip>
          <a:srcRect/>
          <a:stretch>
            <a:fillRect/>
          </a:stretch>
        </p:blipFill>
        <p:spPr bwMode="auto">
          <a:xfrm>
            <a:off x="5902787" y="1916832"/>
            <a:ext cx="2592288" cy="2664296"/>
          </a:xfrm>
          <a:prstGeom prst="rect">
            <a:avLst/>
          </a:prstGeom>
          <a:noFill/>
          <a:ln>
            <a:noFill/>
          </a:ln>
        </p:spPr>
      </p:pic>
      <p:sp>
        <p:nvSpPr>
          <p:cNvPr id="8" name="Rectangle 7"/>
          <p:cNvSpPr/>
          <p:nvPr/>
        </p:nvSpPr>
        <p:spPr>
          <a:xfrm>
            <a:off x="323528" y="1916832"/>
            <a:ext cx="5076056" cy="2862322"/>
          </a:xfrm>
          <a:prstGeom prst="rect">
            <a:avLst/>
          </a:prstGeom>
        </p:spPr>
        <p:txBody>
          <a:bodyPr wrap="square">
            <a:spAutoFit/>
          </a:bodyPr>
          <a:lstStyle/>
          <a:p>
            <a:pPr marL="285750" indent="-285750">
              <a:buFont typeface="Arial" panose="020B0604020202020204" pitchFamily="34" charset="0"/>
              <a:buChar char="•"/>
            </a:pPr>
            <a:r>
              <a:rPr lang="en-ZA" sz="2000" dirty="0" smtClean="0">
                <a:solidFill>
                  <a:schemeClr val="bg1"/>
                </a:solidFill>
                <a:latin typeface="Rockwell" panose="02060603020205020403" pitchFamily="18" charset="0"/>
                <a:ea typeface="Calibri" panose="020F0502020204030204" pitchFamily="34" charset="0"/>
              </a:rPr>
              <a:t>Sector </a:t>
            </a:r>
            <a:r>
              <a:rPr lang="en-ZA" sz="2000" dirty="0">
                <a:solidFill>
                  <a:schemeClr val="bg1"/>
                </a:solidFill>
                <a:latin typeface="Rockwell" panose="02060603020205020403" pitchFamily="18" charset="0"/>
                <a:ea typeface="Calibri" panose="020F0502020204030204" pitchFamily="34" charset="0"/>
              </a:rPr>
              <a:t>is suffering job </a:t>
            </a:r>
            <a:r>
              <a:rPr lang="en-ZA" sz="2000" dirty="0" smtClean="0">
                <a:solidFill>
                  <a:schemeClr val="bg1"/>
                </a:solidFill>
                <a:latin typeface="Rockwell" panose="02060603020205020403" pitchFamily="18" charset="0"/>
                <a:ea typeface="Calibri" panose="020F0502020204030204" pitchFamily="34" charset="0"/>
              </a:rPr>
              <a:t>losses </a:t>
            </a:r>
          </a:p>
          <a:p>
            <a:pPr marL="285750" indent="-285750">
              <a:buFont typeface="Arial" panose="020B0604020202020204" pitchFamily="34" charset="0"/>
              <a:buChar char="•"/>
            </a:pPr>
            <a:r>
              <a:rPr lang="en-ZA" sz="2000" dirty="0" smtClean="0">
                <a:solidFill>
                  <a:schemeClr val="bg1"/>
                </a:solidFill>
                <a:latin typeface="Rockwell" panose="02060603020205020403" pitchFamily="18" charset="0"/>
                <a:ea typeface="Calibri" panose="020F0502020204030204" pitchFamily="34" charset="0"/>
              </a:rPr>
              <a:t>Lack </a:t>
            </a:r>
            <a:r>
              <a:rPr lang="en-ZA" sz="2000" dirty="0">
                <a:solidFill>
                  <a:schemeClr val="bg1"/>
                </a:solidFill>
                <a:latin typeface="Rockwell" panose="02060603020205020403" pitchFamily="18" charset="0"/>
                <a:ea typeface="Calibri" panose="020F0502020204030204" pitchFamily="34" charset="0"/>
              </a:rPr>
              <a:t>of </a:t>
            </a:r>
            <a:r>
              <a:rPr lang="en-ZA" sz="2000" dirty="0" smtClean="0">
                <a:solidFill>
                  <a:schemeClr val="bg1"/>
                </a:solidFill>
                <a:latin typeface="Rockwell" panose="02060603020205020403" pitchFamily="18" charset="0"/>
                <a:ea typeface="Calibri" panose="020F0502020204030204" pitchFamily="34" charset="0"/>
              </a:rPr>
              <a:t>transformation</a:t>
            </a:r>
          </a:p>
          <a:p>
            <a:pPr marL="285750" indent="-285750">
              <a:buFont typeface="Arial" panose="020B0604020202020204" pitchFamily="34" charset="0"/>
              <a:buChar char="•"/>
            </a:pPr>
            <a:r>
              <a:rPr lang="en-ZA" sz="2000" dirty="0" smtClean="0">
                <a:solidFill>
                  <a:schemeClr val="bg1"/>
                </a:solidFill>
                <a:latin typeface="Rockwell" panose="02060603020205020403" pitchFamily="18" charset="0"/>
                <a:ea typeface="Calibri" panose="020F0502020204030204" pitchFamily="34" charset="0"/>
              </a:rPr>
              <a:t>Declining </a:t>
            </a:r>
            <a:r>
              <a:rPr lang="en-ZA" sz="2000" dirty="0">
                <a:solidFill>
                  <a:schemeClr val="bg1"/>
                </a:solidFill>
                <a:latin typeface="Rockwell" panose="02060603020205020403" pitchFamily="18" charset="0"/>
                <a:ea typeface="Calibri" panose="020F0502020204030204" pitchFamily="34" charset="0"/>
              </a:rPr>
              <a:t>tourist arrivals (also in the traditional source markets</a:t>
            </a:r>
            <a:r>
              <a:rPr lang="en-ZA" sz="2000" dirty="0" smtClean="0">
                <a:solidFill>
                  <a:schemeClr val="bg1"/>
                </a:solidFill>
                <a:latin typeface="Rockwell" panose="02060603020205020403" pitchFamily="18" charset="0"/>
                <a:ea typeface="Calibri" panose="020F0502020204030204" pitchFamily="34" charset="0"/>
              </a:rPr>
              <a:t>),</a:t>
            </a:r>
          </a:p>
          <a:p>
            <a:pPr marL="285750" indent="-285750">
              <a:buFont typeface="Arial" panose="020B0604020202020204" pitchFamily="34" charset="0"/>
              <a:buChar char="•"/>
            </a:pPr>
            <a:r>
              <a:rPr lang="en-ZA" sz="2000" dirty="0" smtClean="0">
                <a:solidFill>
                  <a:schemeClr val="bg1"/>
                </a:solidFill>
                <a:latin typeface="Rockwell" panose="02060603020205020403" pitchFamily="18" charset="0"/>
                <a:ea typeface="Calibri" panose="020F0502020204030204" pitchFamily="34" charset="0"/>
              </a:rPr>
              <a:t>Perceived </a:t>
            </a:r>
            <a:r>
              <a:rPr lang="en-ZA" sz="2000" dirty="0">
                <a:solidFill>
                  <a:schemeClr val="bg1"/>
                </a:solidFill>
                <a:latin typeface="Rockwell" panose="02060603020205020403" pitchFamily="18" charset="0"/>
                <a:ea typeface="Calibri" panose="020F0502020204030204" pitchFamily="34" charset="0"/>
              </a:rPr>
              <a:t>as an increasingly unsafe </a:t>
            </a:r>
            <a:r>
              <a:rPr lang="en-ZA" sz="2000" dirty="0" smtClean="0">
                <a:solidFill>
                  <a:schemeClr val="bg1"/>
                </a:solidFill>
                <a:latin typeface="Rockwell" panose="02060603020205020403" pitchFamily="18" charset="0"/>
                <a:ea typeface="Calibri" panose="020F0502020204030204" pitchFamily="34" charset="0"/>
              </a:rPr>
              <a:t>destination</a:t>
            </a:r>
          </a:p>
          <a:p>
            <a:pPr marL="285750" indent="-285750">
              <a:buFont typeface="Arial" panose="020B0604020202020204" pitchFamily="34" charset="0"/>
              <a:buChar char="•"/>
            </a:pPr>
            <a:r>
              <a:rPr lang="en-ZA" sz="2000" dirty="0" smtClean="0">
                <a:solidFill>
                  <a:schemeClr val="bg1"/>
                </a:solidFill>
                <a:latin typeface="Rockwell" panose="02060603020205020403" pitchFamily="18" charset="0"/>
                <a:ea typeface="Calibri" panose="020F0502020204030204" pitchFamily="34" charset="0"/>
              </a:rPr>
              <a:t>No </a:t>
            </a:r>
            <a:r>
              <a:rPr lang="en-ZA" sz="2000" dirty="0">
                <a:solidFill>
                  <a:schemeClr val="bg1"/>
                </a:solidFill>
                <a:latin typeface="Rockwell" panose="02060603020205020403" pitchFamily="18" charset="0"/>
                <a:ea typeface="Calibri" panose="020F0502020204030204" pitchFamily="34" charset="0"/>
              </a:rPr>
              <a:t>innovation of product </a:t>
            </a:r>
            <a:r>
              <a:rPr lang="en-ZA" sz="2000" dirty="0" smtClean="0">
                <a:solidFill>
                  <a:schemeClr val="bg1"/>
                </a:solidFill>
                <a:latin typeface="Rockwell" panose="02060603020205020403" pitchFamily="18" charset="0"/>
                <a:ea typeface="Calibri" panose="020F0502020204030204" pitchFamily="34" charset="0"/>
              </a:rPr>
              <a:t>offering</a:t>
            </a:r>
          </a:p>
          <a:p>
            <a:pPr marL="285750" indent="-285750">
              <a:buFont typeface="Arial" panose="020B0604020202020204" pitchFamily="34" charset="0"/>
              <a:buChar char="•"/>
            </a:pPr>
            <a:r>
              <a:rPr lang="en-ZA" sz="2000" dirty="0" smtClean="0">
                <a:solidFill>
                  <a:schemeClr val="bg1"/>
                </a:solidFill>
                <a:latin typeface="Rockwell" panose="02060603020205020403" pitchFamily="18" charset="0"/>
                <a:ea typeface="Calibri" panose="020F0502020204030204" pitchFamily="34" charset="0"/>
              </a:rPr>
              <a:t>No </a:t>
            </a:r>
            <a:r>
              <a:rPr lang="en-ZA" sz="2000" dirty="0">
                <a:solidFill>
                  <a:schemeClr val="bg1"/>
                </a:solidFill>
                <a:latin typeface="Rockwell" panose="02060603020205020403" pitchFamily="18" charset="0"/>
                <a:ea typeface="Calibri" panose="020F0502020204030204" pitchFamily="34" charset="0"/>
              </a:rPr>
              <a:t>multi-sectoral and government cohesion in the interests of tourism.</a:t>
            </a:r>
          </a:p>
        </p:txBody>
      </p:sp>
    </p:spTree>
    <p:extLst>
      <p:ext uri="{BB962C8B-B14F-4D97-AF65-F5344CB8AC3E}">
        <p14:creationId xmlns:p14="http://schemas.microsoft.com/office/powerpoint/2010/main" val="12424388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99592" y="116632"/>
            <a:ext cx="6705600" cy="990600"/>
          </a:xfrm>
        </p:spPr>
        <p:txBody>
          <a:bodyPr/>
          <a:lstStyle/>
          <a:p>
            <a:pPr algn="ctr"/>
            <a:r>
              <a:rPr lang="en-GB" sz="2000" dirty="0" smtClean="0">
                <a:latin typeface="Rockwell" panose="02060603020205020403" pitchFamily="18" charset="0"/>
              </a:rPr>
              <a:t>Scenario 4</a:t>
            </a:r>
            <a:br>
              <a:rPr lang="en-GB" sz="2000" dirty="0" smtClean="0">
                <a:latin typeface="Rockwell" panose="02060603020205020403" pitchFamily="18" charset="0"/>
              </a:rPr>
            </a:br>
            <a:r>
              <a:rPr lang="en-GB" sz="2000" dirty="0">
                <a:latin typeface="Rockwell" panose="02060603020205020403" pitchFamily="18" charset="0"/>
              </a:rPr>
              <a:t>An integrated tourism sector, but within a South Africa that is uncompetitive with respect to tourism</a:t>
            </a:r>
            <a:endParaRPr lang="en-ZA" sz="2000" dirty="0">
              <a:latin typeface="Rockwell" panose="02060603020205020403" pitchFamily="18" charset="0"/>
            </a:endParaRPr>
          </a:p>
        </p:txBody>
      </p:sp>
      <p:pic>
        <p:nvPicPr>
          <p:cNvPr id="5" name="Picture 4" descr="GB icon - Purple"/>
          <p:cNvPicPr/>
          <p:nvPr/>
        </p:nvPicPr>
        <p:blipFill>
          <a:blip r:embed="rId3">
            <a:extLst>
              <a:ext uri="{28A0092B-C50C-407E-A947-70E740481C1C}">
                <a14:useLocalDpi xmlns:a14="http://schemas.microsoft.com/office/drawing/2010/main" val="0"/>
              </a:ext>
            </a:extLst>
          </a:blip>
          <a:srcRect/>
          <a:stretch>
            <a:fillRect/>
          </a:stretch>
        </p:blipFill>
        <p:spPr bwMode="auto">
          <a:xfrm>
            <a:off x="5788253" y="2132856"/>
            <a:ext cx="3024336" cy="2952328"/>
          </a:xfrm>
          <a:prstGeom prst="rect">
            <a:avLst/>
          </a:prstGeom>
          <a:noFill/>
          <a:ln>
            <a:noFill/>
          </a:ln>
        </p:spPr>
      </p:pic>
      <p:sp>
        <p:nvSpPr>
          <p:cNvPr id="2" name="Rectangle 1"/>
          <p:cNvSpPr/>
          <p:nvPr/>
        </p:nvSpPr>
        <p:spPr>
          <a:xfrm>
            <a:off x="251520" y="1412776"/>
            <a:ext cx="4939139" cy="4770537"/>
          </a:xfrm>
          <a:prstGeom prst="rect">
            <a:avLst/>
          </a:prstGeom>
        </p:spPr>
        <p:txBody>
          <a:bodyPr wrap="square">
            <a:spAutoFit/>
          </a:bodyPr>
          <a:lstStyle/>
          <a:p>
            <a:pPr marL="285750" indent="-285750">
              <a:buFont typeface="Arial" panose="020B0604020202020204" pitchFamily="34" charset="0"/>
              <a:buChar char="•"/>
            </a:pPr>
            <a:r>
              <a:rPr lang="en-ZA" sz="2000" dirty="0" smtClean="0">
                <a:solidFill>
                  <a:schemeClr val="bg1"/>
                </a:solidFill>
                <a:latin typeface="Rockwell" panose="02060603020205020403" pitchFamily="18" charset="0"/>
                <a:ea typeface="Calibri" panose="020F0502020204030204" pitchFamily="34" charset="0"/>
              </a:rPr>
              <a:t>Collaboration </a:t>
            </a:r>
            <a:r>
              <a:rPr lang="en-ZA" sz="2000" dirty="0">
                <a:solidFill>
                  <a:schemeClr val="bg1"/>
                </a:solidFill>
                <a:latin typeface="Rockwell" panose="02060603020205020403" pitchFamily="18" charset="0"/>
                <a:ea typeface="Calibri" panose="020F0502020204030204" pitchFamily="34" charset="0"/>
              </a:rPr>
              <a:t>exists within the sector and between the sector and </a:t>
            </a:r>
            <a:r>
              <a:rPr lang="en-ZA" sz="2000" dirty="0" smtClean="0">
                <a:solidFill>
                  <a:schemeClr val="bg1"/>
                </a:solidFill>
                <a:latin typeface="Rockwell" panose="02060603020205020403" pitchFamily="18" charset="0"/>
                <a:ea typeface="Calibri" panose="020F0502020204030204" pitchFamily="34" charset="0"/>
              </a:rPr>
              <a:t>Government</a:t>
            </a:r>
          </a:p>
          <a:p>
            <a:pPr marL="285750" indent="-285750">
              <a:buFont typeface="Arial" panose="020B0604020202020204" pitchFamily="34" charset="0"/>
              <a:buChar char="•"/>
            </a:pPr>
            <a:r>
              <a:rPr lang="en-ZA" sz="2000" dirty="0" smtClean="0">
                <a:solidFill>
                  <a:schemeClr val="bg1"/>
                </a:solidFill>
                <a:latin typeface="Rockwell" panose="02060603020205020403" pitchFamily="18" charset="0"/>
                <a:ea typeface="Calibri" panose="020F0502020204030204" pitchFamily="34" charset="0"/>
              </a:rPr>
              <a:t>Missing </a:t>
            </a:r>
            <a:r>
              <a:rPr lang="en-ZA" sz="2000" dirty="0">
                <a:solidFill>
                  <a:schemeClr val="bg1"/>
                </a:solidFill>
                <a:latin typeface="Rockwell" panose="02060603020205020403" pitchFamily="18" charset="0"/>
                <a:ea typeface="Calibri" panose="020F0502020204030204" pitchFamily="34" charset="0"/>
              </a:rPr>
              <a:t>the changing </a:t>
            </a:r>
            <a:r>
              <a:rPr lang="en-ZA" sz="2000" dirty="0" smtClean="0">
                <a:solidFill>
                  <a:schemeClr val="bg1"/>
                </a:solidFill>
                <a:latin typeface="Rockwell" panose="02060603020205020403" pitchFamily="18" charset="0"/>
                <a:ea typeface="Calibri" panose="020F0502020204030204" pitchFamily="34" charset="0"/>
              </a:rPr>
              <a:t>market</a:t>
            </a:r>
            <a:r>
              <a:rPr lang="en-GB" sz="2000" dirty="0" smtClean="0">
                <a:solidFill>
                  <a:schemeClr val="bg1"/>
                </a:solidFill>
                <a:latin typeface="Rockwell" panose="02060603020205020403" pitchFamily="18" charset="0"/>
                <a:ea typeface="Calibri" panose="020F0502020204030204" pitchFamily="34" charset="0"/>
              </a:rPr>
              <a:t> </a:t>
            </a:r>
            <a:r>
              <a:rPr lang="en-GB" sz="2000" dirty="0">
                <a:solidFill>
                  <a:schemeClr val="bg1"/>
                </a:solidFill>
                <a:latin typeface="Rockwell" panose="02060603020205020403" pitchFamily="18" charset="0"/>
                <a:ea typeface="Calibri" panose="020F0502020204030204" pitchFamily="34" charset="0"/>
              </a:rPr>
              <a:t>with the country and the sector underestimating the consumer. </a:t>
            </a:r>
            <a:endParaRPr lang="en-GB" sz="2000" dirty="0" smtClean="0">
              <a:solidFill>
                <a:schemeClr val="bg1"/>
              </a:solidFill>
              <a:latin typeface="Rockwell" panose="02060603020205020403" pitchFamily="18" charset="0"/>
              <a:ea typeface="Calibri" panose="020F0502020204030204" pitchFamily="34" charset="0"/>
            </a:endParaRPr>
          </a:p>
          <a:p>
            <a:pPr marL="285750" indent="-285750">
              <a:buFont typeface="Arial" panose="020B0604020202020204" pitchFamily="34" charset="0"/>
              <a:buChar char="•"/>
            </a:pPr>
            <a:r>
              <a:rPr lang="en-GB" sz="2000" dirty="0" smtClean="0">
                <a:solidFill>
                  <a:schemeClr val="bg1"/>
                </a:solidFill>
                <a:latin typeface="Rockwell" panose="02060603020205020403" pitchFamily="18" charset="0"/>
                <a:ea typeface="Calibri" panose="020F0502020204030204" pitchFamily="34" charset="0"/>
              </a:rPr>
              <a:t>Overpriced </a:t>
            </a:r>
          </a:p>
          <a:p>
            <a:pPr marL="285750" indent="-285750">
              <a:buFont typeface="Arial" panose="020B0604020202020204" pitchFamily="34" charset="0"/>
              <a:buChar char="•"/>
            </a:pPr>
            <a:r>
              <a:rPr lang="en-GB" sz="2000" dirty="0" smtClean="0">
                <a:solidFill>
                  <a:schemeClr val="bg1"/>
                </a:solidFill>
                <a:latin typeface="Rockwell" panose="02060603020205020403" pitchFamily="18" charset="0"/>
                <a:ea typeface="Calibri" panose="020F0502020204030204" pitchFamily="34" charset="0"/>
              </a:rPr>
              <a:t>Safety </a:t>
            </a:r>
            <a:r>
              <a:rPr lang="en-GB" sz="2000" dirty="0">
                <a:solidFill>
                  <a:schemeClr val="bg1"/>
                </a:solidFill>
                <a:latin typeface="Rockwell" panose="02060603020205020403" pitchFamily="18" charset="0"/>
                <a:ea typeface="Calibri" panose="020F0502020204030204" pitchFamily="34" charset="0"/>
              </a:rPr>
              <a:t>remains a major </a:t>
            </a:r>
            <a:r>
              <a:rPr lang="en-GB" sz="2000" dirty="0" smtClean="0">
                <a:solidFill>
                  <a:schemeClr val="bg1"/>
                </a:solidFill>
                <a:latin typeface="Rockwell" panose="02060603020205020403" pitchFamily="18" charset="0"/>
                <a:ea typeface="Calibri" panose="020F0502020204030204" pitchFamily="34" charset="0"/>
              </a:rPr>
              <a:t>challenge</a:t>
            </a:r>
          </a:p>
          <a:p>
            <a:pPr marL="285750" indent="-285750">
              <a:buFont typeface="Arial" panose="020B0604020202020204" pitchFamily="34" charset="0"/>
              <a:buChar char="•"/>
            </a:pPr>
            <a:r>
              <a:rPr lang="en-GB" sz="2000" dirty="0" smtClean="0">
                <a:solidFill>
                  <a:schemeClr val="bg1"/>
                </a:solidFill>
                <a:latin typeface="Rockwell" panose="02060603020205020403" pitchFamily="18" charset="0"/>
                <a:ea typeface="Calibri" panose="020F0502020204030204" pitchFamily="34" charset="0"/>
              </a:rPr>
              <a:t>South </a:t>
            </a:r>
            <a:r>
              <a:rPr lang="en-GB" sz="2000" dirty="0">
                <a:solidFill>
                  <a:schemeClr val="bg1"/>
                </a:solidFill>
                <a:latin typeface="Rockwell" panose="02060603020205020403" pitchFamily="18" charset="0"/>
                <a:ea typeface="Calibri" panose="020F0502020204030204" pitchFamily="34" charset="0"/>
              </a:rPr>
              <a:t>Africa’s over-confidence with respect to its diversity of offerings has resulted in a sector that is not optimised compared to that of other countries that actually have less to offer.</a:t>
            </a:r>
            <a:endParaRPr lang="en-ZA" sz="2000" dirty="0">
              <a:solidFill>
                <a:schemeClr val="bg1"/>
              </a:solidFill>
              <a:latin typeface="Rockwell" panose="02060603020205020403" pitchFamily="18" charset="0"/>
              <a:ea typeface="Calibri" panose="020F0502020204030204" pitchFamily="34" charset="0"/>
            </a:endParaRPr>
          </a:p>
          <a:p>
            <a:endParaRPr lang="en-ZA" dirty="0"/>
          </a:p>
        </p:txBody>
      </p:sp>
    </p:spTree>
    <p:extLst>
      <p:ext uri="{BB962C8B-B14F-4D97-AF65-F5344CB8AC3E}">
        <p14:creationId xmlns:p14="http://schemas.microsoft.com/office/powerpoint/2010/main" val="23491430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1188" y="-204607"/>
            <a:ext cx="6705600" cy="990600"/>
          </a:xfrm>
        </p:spPr>
        <p:txBody>
          <a:bodyPr/>
          <a:lstStyle/>
          <a:p>
            <a:pPr algn="ctr">
              <a:defRPr/>
            </a:pPr>
            <a:r>
              <a:rPr lang="en-ZA" sz="3200" kern="1200" dirty="0">
                <a:solidFill>
                  <a:srgbClr val="FFFF00"/>
                </a:solidFill>
                <a:latin typeface="Rockwell" pitchFamily="18" charset="0"/>
                <a:ea typeface="+mn-ea"/>
                <a:cs typeface="+mn-cs"/>
              </a:rPr>
              <a:t>Next Steps</a:t>
            </a:r>
          </a:p>
        </p:txBody>
      </p:sp>
      <p:sp>
        <p:nvSpPr>
          <p:cNvPr id="3" name="Content Placeholder 2"/>
          <p:cNvSpPr>
            <a:spLocks noGrp="1"/>
          </p:cNvSpPr>
          <p:nvPr>
            <p:ph idx="1"/>
          </p:nvPr>
        </p:nvSpPr>
        <p:spPr>
          <a:xfrm>
            <a:off x="611560" y="819200"/>
            <a:ext cx="7704856" cy="4648200"/>
          </a:xfrm>
        </p:spPr>
        <p:txBody>
          <a:bodyPr/>
          <a:lstStyle/>
          <a:p>
            <a:r>
              <a:rPr lang="en-ZA" sz="2000" b="1" dirty="0" smtClean="0">
                <a:latin typeface="Rockwell" panose="02060603020205020403" pitchFamily="18" charset="0"/>
              </a:rPr>
              <a:t>Phase 2 – 2019/2020 - </a:t>
            </a:r>
            <a:r>
              <a:rPr lang="en-ZA" sz="2000" b="1" dirty="0">
                <a:latin typeface="Rockwell" panose="02060603020205020403" pitchFamily="18" charset="0"/>
              </a:rPr>
              <a:t>Developing </a:t>
            </a:r>
            <a:r>
              <a:rPr lang="en-ZA" sz="2000" b="1" dirty="0" smtClean="0">
                <a:latin typeface="Rockwell" panose="02060603020205020403" pitchFamily="18" charset="0"/>
              </a:rPr>
              <a:t>the framework for responding to megatrends and achieving the best case scenari</a:t>
            </a:r>
            <a:r>
              <a:rPr lang="en-ZA" sz="1800" b="1" dirty="0" smtClean="0">
                <a:latin typeface="Rockwell" panose="02060603020205020403" pitchFamily="18" charset="0"/>
              </a:rPr>
              <a:t>o</a:t>
            </a:r>
          </a:p>
          <a:p>
            <a:endParaRPr lang="en-ZA" sz="1800" b="1" dirty="0" smtClean="0">
              <a:latin typeface="Rockwell" panose="02060603020205020403" pitchFamily="18" charset="0"/>
            </a:endParaRPr>
          </a:p>
          <a:p>
            <a:pPr lvl="1">
              <a:buFont typeface="Wingdings" panose="05000000000000000000" pitchFamily="2" charset="2"/>
              <a:buChar char="Ø"/>
            </a:pPr>
            <a:r>
              <a:rPr lang="en-ZA" sz="1800" dirty="0" smtClean="0">
                <a:latin typeface="Rockwell" panose="02060603020205020403" pitchFamily="18" charset="0"/>
              </a:rPr>
              <a:t>Considering the implications of the trends for destination management, enterprise management and product development.</a:t>
            </a:r>
            <a:endParaRPr lang="en-ZA" sz="1800" dirty="0">
              <a:latin typeface="Rockwell" panose="02060603020205020403" pitchFamily="18" charset="0"/>
            </a:endParaRPr>
          </a:p>
          <a:p>
            <a:pPr lvl="1">
              <a:buFont typeface="Wingdings" panose="05000000000000000000" pitchFamily="2" charset="2"/>
              <a:buChar char="Ø"/>
            </a:pPr>
            <a:r>
              <a:rPr lang="en-GB" sz="1800" dirty="0" smtClean="0">
                <a:latin typeface="Rockwell" panose="02060603020205020403" pitchFamily="18" charset="0"/>
              </a:rPr>
              <a:t>Identifying </a:t>
            </a:r>
            <a:r>
              <a:rPr lang="en-GB" sz="1800" dirty="0">
                <a:latin typeface="Rockwell" panose="02060603020205020403" pitchFamily="18" charset="0"/>
              </a:rPr>
              <a:t>the flags that could change </a:t>
            </a:r>
            <a:r>
              <a:rPr lang="en-GB" sz="1800" dirty="0" smtClean="0">
                <a:latin typeface="Rockwell" panose="02060603020205020403" pitchFamily="18" charset="0"/>
              </a:rPr>
              <a:t>the probabilities in the scenarios</a:t>
            </a:r>
            <a:endParaRPr lang="en-ZA" sz="1800" dirty="0">
              <a:latin typeface="Rockwell" panose="02060603020205020403" pitchFamily="18" charset="0"/>
            </a:endParaRPr>
          </a:p>
        </p:txBody>
      </p:sp>
      <p:sp>
        <p:nvSpPr>
          <p:cNvPr id="4" name="Slide Number Placeholder 3"/>
          <p:cNvSpPr>
            <a:spLocks noGrp="1"/>
          </p:cNvSpPr>
          <p:nvPr>
            <p:ph type="sldNum" sz="quarter" idx="10"/>
          </p:nvPr>
        </p:nvSpPr>
        <p:spPr/>
        <p:txBody>
          <a:bodyPr/>
          <a:lstStyle/>
          <a:p>
            <a:fld id="{A9A33B5C-8EEB-4DD4-A730-D118B075488E}" type="slidenum">
              <a:rPr lang="en-GB" altLang="en-US" smtClean="0"/>
              <a:pPr/>
              <a:t>22</a:t>
            </a:fld>
            <a:endParaRPr lang="en-GB" altLang="en-US"/>
          </a:p>
        </p:txBody>
      </p:sp>
      <p:sp>
        <p:nvSpPr>
          <p:cNvPr id="8" name="Rectangle 7"/>
          <p:cNvSpPr/>
          <p:nvPr/>
        </p:nvSpPr>
        <p:spPr>
          <a:xfrm>
            <a:off x="917594" y="3826575"/>
            <a:ext cx="7092788" cy="2031325"/>
          </a:xfrm>
          <a:prstGeom prst="rect">
            <a:avLst/>
          </a:prstGeom>
          <a:ln>
            <a:solidFill>
              <a:schemeClr val="accent3">
                <a:lumMod val="95000"/>
              </a:schemeClr>
            </a:solidFill>
          </a:ln>
        </p:spPr>
        <p:txBody>
          <a:bodyPr wrap="square">
            <a:spAutoFit/>
          </a:bodyPr>
          <a:lstStyle/>
          <a:p>
            <a:pPr algn="ctr">
              <a:spcAft>
                <a:spcPts val="0"/>
              </a:spcAft>
            </a:pPr>
            <a:r>
              <a:rPr lang="en-ZA" sz="1800" b="1" dirty="0">
                <a:solidFill>
                  <a:schemeClr val="bg1"/>
                </a:solidFill>
                <a:latin typeface="Rockwell" panose="02060603020205020403" pitchFamily="18" charset="0"/>
                <a:ea typeface="Times New Roman" panose="02020603050405020304" pitchFamily="18" charset="0"/>
              </a:rPr>
              <a:t>IDEAL </a:t>
            </a:r>
            <a:r>
              <a:rPr lang="en-ZA" sz="1800" b="1" dirty="0" smtClean="0">
                <a:solidFill>
                  <a:schemeClr val="bg1"/>
                </a:solidFill>
                <a:latin typeface="Rockwell" panose="02060603020205020403" pitchFamily="18" charset="0"/>
                <a:ea typeface="Times New Roman" panose="02020603050405020304" pitchFamily="18" charset="0"/>
              </a:rPr>
              <a:t>RESPONSE</a:t>
            </a:r>
          </a:p>
          <a:p>
            <a:pPr algn="just">
              <a:spcAft>
                <a:spcPts val="0"/>
              </a:spcAft>
            </a:pPr>
            <a:r>
              <a:rPr lang="en-ZA" sz="1800" dirty="0" smtClean="0">
                <a:solidFill>
                  <a:schemeClr val="bg1"/>
                </a:solidFill>
                <a:latin typeface="Rockwell" panose="02060603020205020403" pitchFamily="18" charset="0"/>
                <a:ea typeface="Times New Roman" panose="02020603050405020304" pitchFamily="18" charset="0"/>
              </a:rPr>
              <a:t>Within </a:t>
            </a:r>
            <a:r>
              <a:rPr lang="en-ZA" sz="1800" dirty="0">
                <a:solidFill>
                  <a:schemeClr val="bg1"/>
                </a:solidFill>
                <a:latin typeface="Rockwell" panose="02060603020205020403" pitchFamily="18" charset="0"/>
                <a:ea typeface="Times New Roman" panose="02020603050405020304" pitchFamily="18" charset="0"/>
              </a:rPr>
              <a:t>a tourism context and more particularly from the perspective of the response of governments and industry to megatrends, the ideal would be to </a:t>
            </a:r>
            <a:r>
              <a:rPr lang="en-ZA" sz="1800" b="1" dirty="0">
                <a:solidFill>
                  <a:schemeClr val="bg1"/>
                </a:solidFill>
                <a:latin typeface="Rockwell" panose="02060603020205020403" pitchFamily="18" charset="0"/>
                <a:ea typeface="Times New Roman" panose="02020603050405020304" pitchFamily="18" charset="0"/>
              </a:rPr>
              <a:t>develop a framework </a:t>
            </a:r>
            <a:r>
              <a:rPr lang="en-ZA" sz="1800" dirty="0">
                <a:solidFill>
                  <a:schemeClr val="bg1"/>
                </a:solidFill>
                <a:latin typeface="Rockwell" panose="02060603020205020403" pitchFamily="18" charset="0"/>
                <a:ea typeface="Times New Roman" panose="02020603050405020304" pitchFamily="18" charset="0"/>
              </a:rPr>
              <a:t>that can use the cumulative knowledge of a variety of disciplines against which policy and strategies for a sustainable tourism future can be set. </a:t>
            </a:r>
          </a:p>
        </p:txBody>
      </p:sp>
    </p:spTree>
    <p:extLst>
      <p:ext uri="{BB962C8B-B14F-4D97-AF65-F5344CB8AC3E}">
        <p14:creationId xmlns:p14="http://schemas.microsoft.com/office/powerpoint/2010/main" val="35920971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pPr algn="ctr">
              <a:defRPr/>
            </a:pPr>
            <a:r>
              <a:rPr lang="en-ZA" sz="3200" kern="1200" dirty="0" smtClean="0">
                <a:solidFill>
                  <a:srgbClr val="FFFF00"/>
                </a:solidFill>
                <a:latin typeface="Rockwell" pitchFamily="18" charset="0"/>
                <a:ea typeface="+mn-ea"/>
                <a:cs typeface="+mn-cs"/>
              </a:rPr>
              <a:t>THANK YOU</a:t>
            </a:r>
            <a:br>
              <a:rPr lang="en-ZA" sz="3200" kern="1200" dirty="0" smtClean="0">
                <a:solidFill>
                  <a:srgbClr val="FFFF00"/>
                </a:solidFill>
                <a:latin typeface="Rockwell" pitchFamily="18" charset="0"/>
                <a:ea typeface="+mn-ea"/>
                <a:cs typeface="+mn-cs"/>
              </a:rPr>
            </a:br>
            <a:r>
              <a:rPr lang="en-ZA" sz="3200" kern="1200" dirty="0">
                <a:solidFill>
                  <a:srgbClr val="FFFF00"/>
                </a:solidFill>
                <a:latin typeface="Rockwell" pitchFamily="18" charset="0"/>
                <a:ea typeface="+mn-ea"/>
                <a:cs typeface="+mn-cs"/>
              </a:rPr>
              <a:t/>
            </a:r>
            <a:br>
              <a:rPr lang="en-ZA" sz="3200" kern="1200" dirty="0">
                <a:solidFill>
                  <a:srgbClr val="FFFF00"/>
                </a:solidFill>
                <a:latin typeface="Rockwell" pitchFamily="18" charset="0"/>
                <a:ea typeface="+mn-ea"/>
                <a:cs typeface="+mn-cs"/>
              </a:rPr>
            </a:br>
            <a:r>
              <a:rPr lang="en-ZA" sz="3200" kern="1200" dirty="0">
                <a:solidFill>
                  <a:srgbClr val="FFFF00"/>
                </a:solidFill>
                <a:latin typeface="Rockwell" pitchFamily="18" charset="0"/>
                <a:ea typeface="+mn-ea"/>
                <a:cs typeface="+mn-cs"/>
              </a:rPr>
              <a:t>QUESTIONS?</a:t>
            </a:r>
          </a:p>
        </p:txBody>
      </p:sp>
      <p:sp>
        <p:nvSpPr>
          <p:cNvPr id="4" name="Slide Number Placeholder 3"/>
          <p:cNvSpPr>
            <a:spLocks noGrp="1"/>
          </p:cNvSpPr>
          <p:nvPr>
            <p:ph type="sldNum" sz="quarter" idx="10"/>
          </p:nvPr>
        </p:nvSpPr>
        <p:spPr/>
        <p:txBody>
          <a:bodyPr/>
          <a:lstStyle/>
          <a:p>
            <a:fld id="{A9A33B5C-8EEB-4DD4-A730-D118B075488E}" type="slidenum">
              <a:rPr lang="en-GB" altLang="en-US" smtClean="0"/>
              <a:pPr/>
              <a:t>23</a:t>
            </a:fld>
            <a:endParaRPr lang="en-GB" altLang="en-US"/>
          </a:p>
        </p:txBody>
      </p:sp>
    </p:spTree>
    <p:extLst>
      <p:ext uri="{BB962C8B-B14F-4D97-AF65-F5344CB8AC3E}">
        <p14:creationId xmlns:p14="http://schemas.microsoft.com/office/powerpoint/2010/main" val="1841189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115616" y="116632"/>
            <a:ext cx="6705600" cy="990600"/>
          </a:xfrm>
        </p:spPr>
        <p:txBody>
          <a:bodyPr/>
          <a:lstStyle/>
          <a:p>
            <a:pPr algn="ctr" eaLnBrk="1" hangingPunct="1"/>
            <a:r>
              <a:rPr lang="en-ZA" altLang="en-US" sz="3200" dirty="0" smtClean="0">
                <a:solidFill>
                  <a:srgbClr val="FFFF00"/>
                </a:solidFill>
                <a:latin typeface="Rockwell" pitchFamily="18" charset="0"/>
              </a:rPr>
              <a:t>Overall aim of the study</a:t>
            </a:r>
          </a:p>
        </p:txBody>
      </p:sp>
      <p:sp>
        <p:nvSpPr>
          <p:cNvPr id="18435" name="Rectangle 2"/>
          <p:cNvSpPr>
            <a:spLocks noChangeArrowheads="1"/>
          </p:cNvSpPr>
          <p:nvPr/>
        </p:nvSpPr>
        <p:spPr bwMode="auto">
          <a:xfrm>
            <a:off x="395536" y="1250950"/>
            <a:ext cx="8425308" cy="4487382"/>
          </a:xfrm>
          <a:prstGeom prst="rect">
            <a:avLst/>
          </a:prstGeom>
          <a:noFill/>
          <a:ln w="38100">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1600">
                <a:solidFill>
                  <a:schemeClr val="bg1"/>
                </a:solidFill>
                <a:latin typeface="Arial" pitchFamily="34" charset="0"/>
              </a:defRPr>
            </a:lvl1pPr>
            <a:lvl2pPr marL="742950" indent="-285750">
              <a:spcBef>
                <a:spcPct val="20000"/>
              </a:spcBef>
              <a:buChar char="–"/>
              <a:defRPr sz="1600">
                <a:solidFill>
                  <a:schemeClr val="bg1"/>
                </a:solidFill>
                <a:latin typeface="Arial" pitchFamily="34" charset="0"/>
              </a:defRPr>
            </a:lvl2pPr>
            <a:lvl3pPr marL="1143000" indent="-228600">
              <a:spcBef>
                <a:spcPct val="20000"/>
              </a:spcBef>
              <a:buChar char="•"/>
              <a:defRPr sz="1600">
                <a:solidFill>
                  <a:schemeClr val="bg1"/>
                </a:solidFill>
                <a:latin typeface="Arial" pitchFamily="34" charset="0"/>
              </a:defRPr>
            </a:lvl3pPr>
            <a:lvl4pPr marL="1600200" indent="-228600">
              <a:spcBef>
                <a:spcPct val="20000"/>
              </a:spcBef>
              <a:buChar char="–"/>
              <a:defRPr sz="1600">
                <a:solidFill>
                  <a:schemeClr val="bg1"/>
                </a:solidFill>
                <a:latin typeface="Arial" pitchFamily="34" charset="0"/>
              </a:defRPr>
            </a:lvl4pPr>
            <a:lvl5pPr marL="2057400" indent="-228600">
              <a:spcBef>
                <a:spcPct val="20000"/>
              </a:spcBef>
              <a:buChar char="»"/>
              <a:defRPr sz="1600">
                <a:solidFill>
                  <a:schemeClr val="bg1"/>
                </a:solidFill>
                <a:latin typeface="Arial" pitchFamily="34" charset="0"/>
              </a:defRPr>
            </a:lvl5pPr>
            <a:lvl6pPr marL="2514600" indent="-228600" eaLnBrk="0" fontAlgn="base" hangingPunct="0">
              <a:spcBef>
                <a:spcPct val="20000"/>
              </a:spcBef>
              <a:spcAft>
                <a:spcPct val="0"/>
              </a:spcAft>
              <a:buChar char="»"/>
              <a:defRPr sz="1600">
                <a:solidFill>
                  <a:schemeClr val="bg1"/>
                </a:solidFill>
                <a:latin typeface="Arial" pitchFamily="34" charset="0"/>
              </a:defRPr>
            </a:lvl6pPr>
            <a:lvl7pPr marL="2971800" indent="-228600" eaLnBrk="0" fontAlgn="base" hangingPunct="0">
              <a:spcBef>
                <a:spcPct val="20000"/>
              </a:spcBef>
              <a:spcAft>
                <a:spcPct val="0"/>
              </a:spcAft>
              <a:buChar char="»"/>
              <a:defRPr sz="1600">
                <a:solidFill>
                  <a:schemeClr val="bg1"/>
                </a:solidFill>
                <a:latin typeface="Arial" pitchFamily="34" charset="0"/>
              </a:defRPr>
            </a:lvl7pPr>
            <a:lvl8pPr marL="3429000" indent="-228600" eaLnBrk="0" fontAlgn="base" hangingPunct="0">
              <a:spcBef>
                <a:spcPct val="20000"/>
              </a:spcBef>
              <a:spcAft>
                <a:spcPct val="0"/>
              </a:spcAft>
              <a:buChar char="»"/>
              <a:defRPr sz="1600">
                <a:solidFill>
                  <a:schemeClr val="bg1"/>
                </a:solidFill>
                <a:latin typeface="Arial" pitchFamily="34" charset="0"/>
              </a:defRPr>
            </a:lvl8pPr>
            <a:lvl9pPr marL="3886200" indent="-228600" eaLnBrk="0" fontAlgn="base" hangingPunct="0">
              <a:spcBef>
                <a:spcPct val="20000"/>
              </a:spcBef>
              <a:spcAft>
                <a:spcPct val="0"/>
              </a:spcAft>
              <a:buChar char="»"/>
              <a:defRPr sz="1600">
                <a:solidFill>
                  <a:schemeClr val="bg1"/>
                </a:solidFill>
                <a:latin typeface="Arial" pitchFamily="34" charset="0"/>
              </a:defRPr>
            </a:lvl9pPr>
          </a:lstStyle>
          <a:p>
            <a:pPr marL="457200" indent="-457200"/>
            <a:r>
              <a:rPr lang="en-US" sz="2800" dirty="0" smtClean="0">
                <a:solidFill>
                  <a:srgbClr val="FFC000"/>
                </a:solidFill>
                <a:latin typeface="Rockwell" panose="02060603020205020403" pitchFamily="18" charset="0"/>
              </a:rPr>
              <a:t>To </a:t>
            </a:r>
            <a:r>
              <a:rPr lang="en-US" sz="2800" dirty="0">
                <a:solidFill>
                  <a:srgbClr val="FFC000"/>
                </a:solidFill>
                <a:latin typeface="Rockwell" panose="02060603020205020403" pitchFamily="18" charset="0"/>
              </a:rPr>
              <a:t>identify and analyze global shifts as well as tourism specific megatrends that impact the tourism sector at a global, regional and local level, from both the demand and supply side of the sector,</a:t>
            </a:r>
            <a:r>
              <a:rPr lang="en-US" sz="2800" dirty="0">
                <a:latin typeface="Rockwell" panose="02060603020205020403" pitchFamily="18" charset="0"/>
              </a:rPr>
              <a:t> with a view </a:t>
            </a:r>
            <a:endParaRPr lang="en-US" sz="2800" dirty="0" smtClean="0">
              <a:latin typeface="Rockwell" panose="02060603020205020403" pitchFamily="18" charset="0"/>
            </a:endParaRPr>
          </a:p>
          <a:p>
            <a:pPr marL="457200" indent="-457200"/>
            <a:r>
              <a:rPr lang="en-US" sz="2800" dirty="0" smtClean="0">
                <a:solidFill>
                  <a:schemeClr val="accent1">
                    <a:lumMod val="60000"/>
                    <a:lumOff val="40000"/>
                  </a:schemeClr>
                </a:solidFill>
                <a:latin typeface="Rockwell" panose="02060603020205020403" pitchFamily="18" charset="0"/>
              </a:rPr>
              <a:t>to </a:t>
            </a:r>
            <a:r>
              <a:rPr lang="en-US" sz="2800" dirty="0">
                <a:solidFill>
                  <a:schemeClr val="accent1">
                    <a:lumMod val="60000"/>
                    <a:lumOff val="40000"/>
                  </a:schemeClr>
                </a:solidFill>
                <a:latin typeface="Rockwell" panose="02060603020205020403" pitchFamily="18" charset="0"/>
              </a:rPr>
              <a:t>develop a framework that will enable the sector to proactively respond to challenges and </a:t>
            </a:r>
            <a:r>
              <a:rPr lang="en-US" sz="2800" dirty="0" err="1">
                <a:solidFill>
                  <a:schemeClr val="accent1">
                    <a:lumMod val="60000"/>
                    <a:lumOff val="40000"/>
                  </a:schemeClr>
                </a:solidFill>
                <a:latin typeface="Rockwell" panose="02060603020205020403" pitchFamily="18" charset="0"/>
              </a:rPr>
              <a:t>capitalise</a:t>
            </a:r>
            <a:r>
              <a:rPr lang="en-US" sz="2800" dirty="0">
                <a:solidFill>
                  <a:schemeClr val="accent1">
                    <a:lumMod val="60000"/>
                    <a:lumOff val="40000"/>
                  </a:schemeClr>
                </a:solidFill>
                <a:latin typeface="Rockwell" panose="02060603020205020403" pitchFamily="18" charset="0"/>
              </a:rPr>
              <a:t> on opportunities for future development of sustainable tourism products and services over time.</a:t>
            </a:r>
            <a:endParaRPr lang="en-ZA" sz="2800" dirty="0">
              <a:solidFill>
                <a:schemeClr val="accent1">
                  <a:lumMod val="60000"/>
                  <a:lumOff val="40000"/>
                </a:schemeClr>
              </a:solidFill>
              <a:latin typeface="Rockwell" panose="02060603020205020403"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043608" y="21497"/>
            <a:ext cx="6705600" cy="990600"/>
          </a:xfrm>
        </p:spPr>
        <p:txBody>
          <a:bodyPr/>
          <a:lstStyle/>
          <a:p>
            <a:pPr algn="ctr" eaLnBrk="1" hangingPunct="1"/>
            <a:r>
              <a:rPr lang="en-ZA" altLang="en-US" sz="3200" dirty="0" smtClean="0">
                <a:solidFill>
                  <a:srgbClr val="FFFF00"/>
                </a:solidFill>
                <a:latin typeface="Rockwell" pitchFamily="18" charset="0"/>
              </a:rPr>
              <a:t>Phases of the study</a:t>
            </a:r>
          </a:p>
        </p:txBody>
      </p:sp>
      <p:sp>
        <p:nvSpPr>
          <p:cNvPr id="18435" name="Rectangle 2"/>
          <p:cNvSpPr>
            <a:spLocks noChangeArrowheads="1"/>
          </p:cNvSpPr>
          <p:nvPr/>
        </p:nvSpPr>
        <p:spPr bwMode="auto">
          <a:xfrm>
            <a:off x="395536" y="1012097"/>
            <a:ext cx="8353300" cy="4659737"/>
          </a:xfrm>
          <a:prstGeom prst="rect">
            <a:avLst/>
          </a:prstGeom>
          <a:noFill/>
          <a:ln w="38100">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1600">
                <a:solidFill>
                  <a:schemeClr val="bg1"/>
                </a:solidFill>
                <a:latin typeface="Arial" pitchFamily="34" charset="0"/>
              </a:defRPr>
            </a:lvl1pPr>
            <a:lvl2pPr marL="742950" indent="-285750">
              <a:spcBef>
                <a:spcPct val="20000"/>
              </a:spcBef>
              <a:buChar char="–"/>
              <a:defRPr sz="1600">
                <a:solidFill>
                  <a:schemeClr val="bg1"/>
                </a:solidFill>
                <a:latin typeface="Arial" pitchFamily="34" charset="0"/>
              </a:defRPr>
            </a:lvl2pPr>
            <a:lvl3pPr marL="1143000" indent="-228600">
              <a:spcBef>
                <a:spcPct val="20000"/>
              </a:spcBef>
              <a:buChar char="•"/>
              <a:defRPr sz="1600">
                <a:solidFill>
                  <a:schemeClr val="bg1"/>
                </a:solidFill>
                <a:latin typeface="Arial" pitchFamily="34" charset="0"/>
              </a:defRPr>
            </a:lvl3pPr>
            <a:lvl4pPr marL="1600200" indent="-228600">
              <a:spcBef>
                <a:spcPct val="20000"/>
              </a:spcBef>
              <a:buChar char="–"/>
              <a:defRPr sz="1600">
                <a:solidFill>
                  <a:schemeClr val="bg1"/>
                </a:solidFill>
                <a:latin typeface="Arial" pitchFamily="34" charset="0"/>
              </a:defRPr>
            </a:lvl4pPr>
            <a:lvl5pPr marL="2057400" indent="-228600">
              <a:spcBef>
                <a:spcPct val="20000"/>
              </a:spcBef>
              <a:buChar char="»"/>
              <a:defRPr sz="1600">
                <a:solidFill>
                  <a:schemeClr val="bg1"/>
                </a:solidFill>
                <a:latin typeface="Arial" pitchFamily="34" charset="0"/>
              </a:defRPr>
            </a:lvl5pPr>
            <a:lvl6pPr marL="2514600" indent="-228600" eaLnBrk="0" fontAlgn="base" hangingPunct="0">
              <a:spcBef>
                <a:spcPct val="20000"/>
              </a:spcBef>
              <a:spcAft>
                <a:spcPct val="0"/>
              </a:spcAft>
              <a:buChar char="»"/>
              <a:defRPr sz="1600">
                <a:solidFill>
                  <a:schemeClr val="bg1"/>
                </a:solidFill>
                <a:latin typeface="Arial" pitchFamily="34" charset="0"/>
              </a:defRPr>
            </a:lvl6pPr>
            <a:lvl7pPr marL="2971800" indent="-228600" eaLnBrk="0" fontAlgn="base" hangingPunct="0">
              <a:spcBef>
                <a:spcPct val="20000"/>
              </a:spcBef>
              <a:spcAft>
                <a:spcPct val="0"/>
              </a:spcAft>
              <a:buChar char="»"/>
              <a:defRPr sz="1600">
                <a:solidFill>
                  <a:schemeClr val="bg1"/>
                </a:solidFill>
                <a:latin typeface="Arial" pitchFamily="34" charset="0"/>
              </a:defRPr>
            </a:lvl7pPr>
            <a:lvl8pPr marL="3429000" indent="-228600" eaLnBrk="0" fontAlgn="base" hangingPunct="0">
              <a:spcBef>
                <a:spcPct val="20000"/>
              </a:spcBef>
              <a:spcAft>
                <a:spcPct val="0"/>
              </a:spcAft>
              <a:buChar char="»"/>
              <a:defRPr sz="1600">
                <a:solidFill>
                  <a:schemeClr val="bg1"/>
                </a:solidFill>
                <a:latin typeface="Arial" pitchFamily="34" charset="0"/>
              </a:defRPr>
            </a:lvl8pPr>
            <a:lvl9pPr marL="3886200" indent="-228600" eaLnBrk="0" fontAlgn="base" hangingPunct="0">
              <a:spcBef>
                <a:spcPct val="20000"/>
              </a:spcBef>
              <a:spcAft>
                <a:spcPct val="0"/>
              </a:spcAft>
              <a:buChar char="»"/>
              <a:defRPr sz="1600">
                <a:solidFill>
                  <a:schemeClr val="bg1"/>
                </a:solidFill>
                <a:latin typeface="Arial" pitchFamily="34" charset="0"/>
              </a:defRPr>
            </a:lvl9pPr>
          </a:lstStyle>
          <a:p>
            <a:pPr lvl="1">
              <a:buNone/>
            </a:pPr>
            <a:r>
              <a:rPr lang="en-US" sz="2800" b="1" dirty="0" smtClean="0">
                <a:solidFill>
                  <a:srgbClr val="FFFF00"/>
                </a:solidFill>
                <a:latin typeface="Rockwell" panose="02060603020205020403" pitchFamily="18" charset="0"/>
              </a:rPr>
              <a:t>Phase 1 - 2018/2019 </a:t>
            </a:r>
          </a:p>
          <a:p>
            <a:pPr lvl="1">
              <a:buNone/>
            </a:pPr>
            <a:r>
              <a:rPr lang="en-US" sz="2800" dirty="0" smtClean="0">
                <a:latin typeface="Rockwell" panose="02060603020205020403" pitchFamily="18" charset="0"/>
              </a:rPr>
              <a:t>Identifying </a:t>
            </a:r>
            <a:r>
              <a:rPr lang="en-US" sz="2800" dirty="0">
                <a:latin typeface="Rockwell" panose="02060603020205020403" pitchFamily="18" charset="0"/>
              </a:rPr>
              <a:t>the megatrends </a:t>
            </a:r>
            <a:r>
              <a:rPr lang="en-US" sz="2800" dirty="0" smtClean="0">
                <a:latin typeface="Rockwell" panose="02060603020205020403" pitchFamily="18" charset="0"/>
              </a:rPr>
              <a:t>and </a:t>
            </a:r>
            <a:r>
              <a:rPr lang="en-US" sz="2800" dirty="0" err="1" smtClean="0">
                <a:latin typeface="Rockwell" panose="02060603020205020403" pitchFamily="18" charset="0"/>
              </a:rPr>
              <a:t>analysing</a:t>
            </a:r>
            <a:r>
              <a:rPr lang="en-US" sz="2800" dirty="0" smtClean="0">
                <a:latin typeface="Rockwell" panose="02060603020205020403" pitchFamily="18" charset="0"/>
              </a:rPr>
              <a:t> the</a:t>
            </a:r>
          </a:p>
          <a:p>
            <a:pPr lvl="1">
              <a:buNone/>
            </a:pPr>
            <a:r>
              <a:rPr lang="en-US" sz="2800" dirty="0" smtClean="0">
                <a:latin typeface="Rockwell" panose="02060603020205020403" pitchFamily="18" charset="0"/>
              </a:rPr>
              <a:t>impact </a:t>
            </a:r>
            <a:r>
              <a:rPr lang="en-US" sz="2800" dirty="0">
                <a:latin typeface="Rockwell" panose="02060603020205020403" pitchFamily="18" charset="0"/>
              </a:rPr>
              <a:t>of these trends on </a:t>
            </a:r>
            <a:r>
              <a:rPr lang="en-US" sz="2800" dirty="0" smtClean="0">
                <a:latin typeface="Rockwell" panose="02060603020205020403" pitchFamily="18" charset="0"/>
              </a:rPr>
              <a:t>the South African</a:t>
            </a:r>
          </a:p>
          <a:p>
            <a:pPr lvl="1">
              <a:buNone/>
            </a:pPr>
            <a:r>
              <a:rPr lang="en-US" sz="2800" dirty="0" smtClean="0">
                <a:latin typeface="Rockwell" panose="02060603020205020403" pitchFamily="18" charset="0"/>
              </a:rPr>
              <a:t>tourism industry</a:t>
            </a:r>
            <a:endParaRPr lang="en-ZA" sz="2800" dirty="0">
              <a:latin typeface="Rockwell" panose="02060603020205020403" pitchFamily="18" charset="0"/>
            </a:endParaRPr>
          </a:p>
          <a:p>
            <a:pPr lvl="1">
              <a:buNone/>
            </a:pPr>
            <a:r>
              <a:rPr lang="en-US" sz="2800" b="1" dirty="0" smtClean="0">
                <a:solidFill>
                  <a:srgbClr val="FFFF00"/>
                </a:solidFill>
                <a:latin typeface="Rockwell" panose="02060603020205020403" pitchFamily="18" charset="0"/>
              </a:rPr>
              <a:t>	</a:t>
            </a:r>
          </a:p>
          <a:p>
            <a:pPr lvl="1">
              <a:buNone/>
            </a:pPr>
            <a:r>
              <a:rPr lang="en-US" sz="2800" b="1" dirty="0">
                <a:solidFill>
                  <a:srgbClr val="FFFF00"/>
                </a:solidFill>
                <a:latin typeface="Rockwell" panose="02060603020205020403" pitchFamily="18" charset="0"/>
              </a:rPr>
              <a:t>Phase 2 </a:t>
            </a:r>
            <a:r>
              <a:rPr lang="en-US" sz="2800" b="1" dirty="0" smtClean="0">
                <a:solidFill>
                  <a:srgbClr val="FFFF00"/>
                </a:solidFill>
                <a:latin typeface="Rockwell" panose="02060603020205020403" pitchFamily="18" charset="0"/>
              </a:rPr>
              <a:t>- 2019/2020 </a:t>
            </a:r>
          </a:p>
          <a:p>
            <a:pPr lvl="1">
              <a:buNone/>
            </a:pPr>
            <a:r>
              <a:rPr lang="en-US" sz="2800" dirty="0" smtClean="0">
                <a:latin typeface="Rockwell" panose="02060603020205020403" pitchFamily="18" charset="0"/>
              </a:rPr>
              <a:t>Formulating </a:t>
            </a:r>
            <a:r>
              <a:rPr lang="en-US" sz="2800" dirty="0">
                <a:latin typeface="Rockwell" panose="02060603020205020403" pitchFamily="18" charset="0"/>
              </a:rPr>
              <a:t>a framework </a:t>
            </a:r>
            <a:r>
              <a:rPr lang="en-US" sz="2800" dirty="0" smtClean="0">
                <a:latin typeface="Rockwell" panose="02060603020205020403" pitchFamily="18" charset="0"/>
              </a:rPr>
              <a:t>for Government and</a:t>
            </a:r>
          </a:p>
          <a:p>
            <a:pPr lvl="1">
              <a:buNone/>
            </a:pPr>
            <a:r>
              <a:rPr lang="en-US" sz="2800" dirty="0" smtClean="0">
                <a:latin typeface="Rockwell" panose="02060603020205020403" pitchFamily="18" charset="0"/>
              </a:rPr>
              <a:t>Industry to </a:t>
            </a:r>
            <a:r>
              <a:rPr lang="en-US" sz="2800" dirty="0">
                <a:latin typeface="Rockwell" panose="02060603020205020403" pitchFamily="18" charset="0"/>
              </a:rPr>
              <a:t>respond </a:t>
            </a:r>
            <a:r>
              <a:rPr lang="en-US" sz="2800" dirty="0" smtClean="0">
                <a:latin typeface="Rockwell" panose="02060603020205020403" pitchFamily="18" charset="0"/>
              </a:rPr>
              <a:t>to megatrends</a:t>
            </a:r>
          </a:p>
          <a:p>
            <a:pPr lvl="1">
              <a:buNone/>
            </a:pPr>
            <a:endParaRPr lang="en-ZA" sz="2800" dirty="0">
              <a:latin typeface="Rockwell" panose="02060603020205020403" pitchFamily="18" charset="0"/>
            </a:endParaRPr>
          </a:p>
        </p:txBody>
      </p:sp>
    </p:spTree>
    <p:extLst>
      <p:ext uri="{BB962C8B-B14F-4D97-AF65-F5344CB8AC3E}">
        <p14:creationId xmlns:p14="http://schemas.microsoft.com/office/powerpoint/2010/main" val="27179452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1600">
                <a:solidFill>
                  <a:schemeClr val="bg1"/>
                </a:solidFill>
                <a:latin typeface="Arial" pitchFamily="34" charset="0"/>
              </a:defRPr>
            </a:lvl1pPr>
            <a:lvl2pPr marL="742950" indent="-285750">
              <a:spcBef>
                <a:spcPct val="20000"/>
              </a:spcBef>
              <a:buChar char="–"/>
              <a:defRPr sz="1600">
                <a:solidFill>
                  <a:schemeClr val="bg1"/>
                </a:solidFill>
                <a:latin typeface="Arial" pitchFamily="34" charset="0"/>
              </a:defRPr>
            </a:lvl2pPr>
            <a:lvl3pPr marL="1143000" indent="-228600">
              <a:spcBef>
                <a:spcPct val="20000"/>
              </a:spcBef>
              <a:buChar char="•"/>
              <a:defRPr sz="1600">
                <a:solidFill>
                  <a:schemeClr val="bg1"/>
                </a:solidFill>
                <a:latin typeface="Arial" pitchFamily="34" charset="0"/>
              </a:defRPr>
            </a:lvl3pPr>
            <a:lvl4pPr marL="1600200" indent="-228600">
              <a:spcBef>
                <a:spcPct val="20000"/>
              </a:spcBef>
              <a:buChar char="–"/>
              <a:defRPr sz="1600">
                <a:solidFill>
                  <a:schemeClr val="bg1"/>
                </a:solidFill>
                <a:latin typeface="Arial" pitchFamily="34" charset="0"/>
              </a:defRPr>
            </a:lvl4pPr>
            <a:lvl5pPr marL="2057400" indent="-228600">
              <a:spcBef>
                <a:spcPct val="20000"/>
              </a:spcBef>
              <a:buChar char="»"/>
              <a:defRPr sz="1600">
                <a:solidFill>
                  <a:schemeClr val="bg1"/>
                </a:solidFill>
                <a:latin typeface="Arial" pitchFamily="34" charset="0"/>
              </a:defRPr>
            </a:lvl5pPr>
            <a:lvl6pPr marL="2514600" indent="-228600" eaLnBrk="0" fontAlgn="base" hangingPunct="0">
              <a:spcBef>
                <a:spcPct val="20000"/>
              </a:spcBef>
              <a:spcAft>
                <a:spcPct val="0"/>
              </a:spcAft>
              <a:buChar char="»"/>
              <a:defRPr sz="1600">
                <a:solidFill>
                  <a:schemeClr val="bg1"/>
                </a:solidFill>
                <a:latin typeface="Arial" pitchFamily="34" charset="0"/>
              </a:defRPr>
            </a:lvl6pPr>
            <a:lvl7pPr marL="2971800" indent="-228600" eaLnBrk="0" fontAlgn="base" hangingPunct="0">
              <a:spcBef>
                <a:spcPct val="20000"/>
              </a:spcBef>
              <a:spcAft>
                <a:spcPct val="0"/>
              </a:spcAft>
              <a:buChar char="»"/>
              <a:defRPr sz="1600">
                <a:solidFill>
                  <a:schemeClr val="bg1"/>
                </a:solidFill>
                <a:latin typeface="Arial" pitchFamily="34" charset="0"/>
              </a:defRPr>
            </a:lvl7pPr>
            <a:lvl8pPr marL="3429000" indent="-228600" eaLnBrk="0" fontAlgn="base" hangingPunct="0">
              <a:spcBef>
                <a:spcPct val="20000"/>
              </a:spcBef>
              <a:spcAft>
                <a:spcPct val="0"/>
              </a:spcAft>
              <a:buChar char="»"/>
              <a:defRPr sz="1600">
                <a:solidFill>
                  <a:schemeClr val="bg1"/>
                </a:solidFill>
                <a:latin typeface="Arial" pitchFamily="34" charset="0"/>
              </a:defRPr>
            </a:lvl8pPr>
            <a:lvl9pPr marL="3886200" indent="-228600" eaLnBrk="0" fontAlgn="base" hangingPunct="0">
              <a:spcBef>
                <a:spcPct val="20000"/>
              </a:spcBef>
              <a:spcAft>
                <a:spcPct val="0"/>
              </a:spcAft>
              <a:buChar char="»"/>
              <a:defRPr sz="1600">
                <a:solidFill>
                  <a:schemeClr val="bg1"/>
                </a:solidFill>
                <a:latin typeface="Arial" pitchFamily="34" charset="0"/>
              </a:defRPr>
            </a:lvl9pPr>
          </a:lstStyle>
          <a:p>
            <a:pPr>
              <a:spcBef>
                <a:spcPct val="0"/>
              </a:spcBef>
              <a:buFontTx/>
              <a:buNone/>
            </a:pPr>
            <a:fld id="{6AE19E62-F917-4D5B-BB7F-C5E1DCB46C19}" type="slidenum">
              <a:rPr lang="en-GB" altLang="en-US" sz="1200">
                <a:solidFill>
                  <a:srgbClr val="005BAB"/>
                </a:solidFill>
                <a:latin typeface="Verdana" pitchFamily="34" charset="0"/>
              </a:rPr>
              <a:pPr>
                <a:spcBef>
                  <a:spcPct val="0"/>
                </a:spcBef>
                <a:buFontTx/>
                <a:buNone/>
              </a:pPr>
              <a:t>5</a:t>
            </a:fld>
            <a:endParaRPr lang="en-GB" altLang="en-US" sz="1200">
              <a:solidFill>
                <a:srgbClr val="005BAB"/>
              </a:solidFill>
              <a:latin typeface="Verdana" pitchFamily="34" charset="0"/>
            </a:endParaRPr>
          </a:p>
        </p:txBody>
      </p:sp>
      <p:sp>
        <p:nvSpPr>
          <p:cNvPr id="23555" name="Rectangle 1"/>
          <p:cNvSpPr>
            <a:spLocks noChangeArrowheads="1"/>
          </p:cNvSpPr>
          <p:nvPr/>
        </p:nvSpPr>
        <p:spPr bwMode="auto">
          <a:xfrm>
            <a:off x="2368550" y="0"/>
            <a:ext cx="564930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1600">
                <a:solidFill>
                  <a:schemeClr val="bg1"/>
                </a:solidFill>
                <a:latin typeface="Arial" pitchFamily="34" charset="0"/>
              </a:defRPr>
            </a:lvl1pPr>
            <a:lvl2pPr marL="742950" indent="-285750">
              <a:spcBef>
                <a:spcPct val="20000"/>
              </a:spcBef>
              <a:buChar char="–"/>
              <a:defRPr sz="1600">
                <a:solidFill>
                  <a:schemeClr val="bg1"/>
                </a:solidFill>
                <a:latin typeface="Arial" pitchFamily="34" charset="0"/>
              </a:defRPr>
            </a:lvl2pPr>
            <a:lvl3pPr marL="1143000" indent="-228600">
              <a:spcBef>
                <a:spcPct val="20000"/>
              </a:spcBef>
              <a:buChar char="•"/>
              <a:defRPr sz="1600">
                <a:solidFill>
                  <a:schemeClr val="bg1"/>
                </a:solidFill>
                <a:latin typeface="Arial" pitchFamily="34" charset="0"/>
              </a:defRPr>
            </a:lvl3pPr>
            <a:lvl4pPr marL="1600200" indent="-228600">
              <a:spcBef>
                <a:spcPct val="20000"/>
              </a:spcBef>
              <a:buChar char="–"/>
              <a:defRPr sz="1600">
                <a:solidFill>
                  <a:schemeClr val="bg1"/>
                </a:solidFill>
                <a:latin typeface="Arial" pitchFamily="34" charset="0"/>
              </a:defRPr>
            </a:lvl4pPr>
            <a:lvl5pPr marL="2057400" indent="-228600">
              <a:spcBef>
                <a:spcPct val="20000"/>
              </a:spcBef>
              <a:buChar char="»"/>
              <a:defRPr sz="1600">
                <a:solidFill>
                  <a:schemeClr val="bg1"/>
                </a:solidFill>
                <a:latin typeface="Arial" pitchFamily="34" charset="0"/>
              </a:defRPr>
            </a:lvl5pPr>
            <a:lvl6pPr marL="2514600" indent="-228600" eaLnBrk="0" fontAlgn="base" hangingPunct="0">
              <a:spcBef>
                <a:spcPct val="20000"/>
              </a:spcBef>
              <a:spcAft>
                <a:spcPct val="0"/>
              </a:spcAft>
              <a:buChar char="»"/>
              <a:defRPr sz="1600">
                <a:solidFill>
                  <a:schemeClr val="bg1"/>
                </a:solidFill>
                <a:latin typeface="Arial" pitchFamily="34" charset="0"/>
              </a:defRPr>
            </a:lvl6pPr>
            <a:lvl7pPr marL="2971800" indent="-228600" eaLnBrk="0" fontAlgn="base" hangingPunct="0">
              <a:spcBef>
                <a:spcPct val="20000"/>
              </a:spcBef>
              <a:spcAft>
                <a:spcPct val="0"/>
              </a:spcAft>
              <a:buChar char="»"/>
              <a:defRPr sz="1600">
                <a:solidFill>
                  <a:schemeClr val="bg1"/>
                </a:solidFill>
                <a:latin typeface="Arial" pitchFamily="34" charset="0"/>
              </a:defRPr>
            </a:lvl7pPr>
            <a:lvl8pPr marL="3429000" indent="-228600" eaLnBrk="0" fontAlgn="base" hangingPunct="0">
              <a:spcBef>
                <a:spcPct val="20000"/>
              </a:spcBef>
              <a:spcAft>
                <a:spcPct val="0"/>
              </a:spcAft>
              <a:buChar char="»"/>
              <a:defRPr sz="1600">
                <a:solidFill>
                  <a:schemeClr val="bg1"/>
                </a:solidFill>
                <a:latin typeface="Arial" pitchFamily="34" charset="0"/>
              </a:defRPr>
            </a:lvl8pPr>
            <a:lvl9pPr marL="3886200" indent="-228600" eaLnBrk="0" fontAlgn="base" hangingPunct="0">
              <a:spcBef>
                <a:spcPct val="20000"/>
              </a:spcBef>
              <a:spcAft>
                <a:spcPct val="0"/>
              </a:spcAft>
              <a:buChar char="»"/>
              <a:defRPr sz="1600">
                <a:solidFill>
                  <a:schemeClr val="bg1"/>
                </a:solidFill>
                <a:latin typeface="Arial" pitchFamily="34" charset="0"/>
              </a:defRPr>
            </a:lvl9pPr>
          </a:lstStyle>
          <a:p>
            <a:pPr>
              <a:spcBef>
                <a:spcPct val="0"/>
              </a:spcBef>
              <a:buFontTx/>
              <a:buNone/>
            </a:pPr>
            <a:r>
              <a:rPr lang="en-ZA" altLang="en-US" sz="3200" b="1" dirty="0" smtClean="0">
                <a:solidFill>
                  <a:srgbClr val="FFFF00"/>
                </a:solidFill>
                <a:latin typeface="Rockwell" pitchFamily="18" charset="0"/>
              </a:rPr>
              <a:t>Phase 1 - Research </a:t>
            </a:r>
            <a:r>
              <a:rPr lang="en-ZA" altLang="en-US" sz="3200" b="1" dirty="0">
                <a:solidFill>
                  <a:srgbClr val="FFFF00"/>
                </a:solidFill>
                <a:latin typeface="Rockwell" pitchFamily="18" charset="0"/>
              </a:rPr>
              <a:t>P</a:t>
            </a:r>
            <a:r>
              <a:rPr lang="en-ZA" altLang="en-US" sz="3200" b="1" dirty="0" smtClean="0">
                <a:solidFill>
                  <a:srgbClr val="FFFF00"/>
                </a:solidFill>
                <a:latin typeface="Rockwell" pitchFamily="18" charset="0"/>
              </a:rPr>
              <a:t>rocess</a:t>
            </a:r>
            <a:endParaRPr lang="en-ZA" altLang="en-US" sz="3200" b="1" dirty="0">
              <a:solidFill>
                <a:schemeClr val="tx1"/>
              </a:solidFill>
              <a:latin typeface="Rockwell" pitchFamily="18" charset="0"/>
            </a:endParaRPr>
          </a:p>
        </p:txBody>
      </p:sp>
      <p:sp>
        <p:nvSpPr>
          <p:cNvPr id="24" name="Rectangle 23"/>
          <p:cNvSpPr/>
          <p:nvPr/>
        </p:nvSpPr>
        <p:spPr>
          <a:xfrm>
            <a:off x="368873" y="929481"/>
            <a:ext cx="1773237" cy="1268412"/>
          </a:xfrm>
          <a:prstGeom prst="rect">
            <a:avLst/>
          </a:prstGeom>
          <a:solidFill>
            <a:schemeClr val="bg2">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ZA" b="1" dirty="0">
                <a:solidFill>
                  <a:schemeClr val="tx1"/>
                </a:solidFill>
                <a:latin typeface="Rockwell" panose="02060603020205020403" pitchFamily="18" charset="0"/>
              </a:rPr>
              <a:t>Literature </a:t>
            </a:r>
            <a:r>
              <a:rPr lang="en-ZA" b="1" dirty="0" smtClean="0">
                <a:solidFill>
                  <a:schemeClr val="tx1"/>
                </a:solidFill>
                <a:latin typeface="Rockwell" panose="02060603020205020403" pitchFamily="18" charset="0"/>
              </a:rPr>
              <a:t>survey</a:t>
            </a:r>
          </a:p>
          <a:p>
            <a:pPr algn="ctr">
              <a:defRPr/>
            </a:pPr>
            <a:r>
              <a:rPr lang="en-ZA" sz="1800" dirty="0" smtClean="0">
                <a:solidFill>
                  <a:schemeClr val="tx1"/>
                </a:solidFill>
                <a:latin typeface="Rockwell" panose="02060603020205020403" pitchFamily="18" charset="0"/>
              </a:rPr>
              <a:t>(Ongoing)</a:t>
            </a:r>
            <a:endParaRPr lang="en-ZA" sz="1800" dirty="0">
              <a:solidFill>
                <a:schemeClr val="tx1"/>
              </a:solidFill>
              <a:latin typeface="Rockwell" panose="02060603020205020403" pitchFamily="18" charset="0"/>
            </a:endParaRPr>
          </a:p>
        </p:txBody>
      </p:sp>
      <p:sp>
        <p:nvSpPr>
          <p:cNvPr id="27" name="Down Arrow 26"/>
          <p:cNvSpPr/>
          <p:nvPr/>
        </p:nvSpPr>
        <p:spPr>
          <a:xfrm>
            <a:off x="1027399" y="2328863"/>
            <a:ext cx="431800" cy="863600"/>
          </a:xfrm>
          <a:prstGeom prst="downArrow">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ZA" dirty="0">
              <a:solidFill>
                <a:prstClr val="white"/>
              </a:solidFill>
            </a:endParaRPr>
          </a:p>
        </p:txBody>
      </p:sp>
      <p:sp>
        <p:nvSpPr>
          <p:cNvPr id="29" name="Rectangle 28"/>
          <p:cNvSpPr/>
          <p:nvPr/>
        </p:nvSpPr>
        <p:spPr>
          <a:xfrm>
            <a:off x="2789238" y="912813"/>
            <a:ext cx="1536700" cy="1268412"/>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ZA" sz="1400" dirty="0" smtClean="0">
              <a:solidFill>
                <a:schemeClr val="tx1"/>
              </a:solidFill>
              <a:latin typeface="Rockwell" panose="02060603020205020403" pitchFamily="18" charset="0"/>
            </a:endParaRPr>
          </a:p>
          <a:p>
            <a:pPr algn="ctr">
              <a:defRPr/>
            </a:pPr>
            <a:r>
              <a:rPr lang="en-ZA" sz="1400" dirty="0" smtClean="0">
                <a:solidFill>
                  <a:schemeClr val="tx1"/>
                </a:solidFill>
                <a:latin typeface="Rockwell" panose="02060603020205020403" pitchFamily="18" charset="0"/>
              </a:rPr>
              <a:t>In-depth interviews</a:t>
            </a:r>
          </a:p>
          <a:p>
            <a:pPr algn="ctr">
              <a:defRPr/>
            </a:pPr>
            <a:endParaRPr lang="en-ZA" sz="1400" dirty="0">
              <a:solidFill>
                <a:schemeClr val="tx1"/>
              </a:solidFill>
              <a:latin typeface="Rockwell" panose="02060603020205020403" pitchFamily="18" charset="0"/>
            </a:endParaRPr>
          </a:p>
          <a:p>
            <a:pPr algn="ctr">
              <a:defRPr/>
            </a:pPr>
            <a:endParaRPr lang="en-GB" altLang="en-US" sz="1400" dirty="0" smtClean="0">
              <a:solidFill>
                <a:schemeClr val="tx1"/>
              </a:solidFill>
              <a:latin typeface="Rockwell" panose="02060603020205020403" pitchFamily="18" charset="0"/>
            </a:endParaRPr>
          </a:p>
        </p:txBody>
      </p:sp>
      <p:sp>
        <p:nvSpPr>
          <p:cNvPr id="30" name="Down Arrow 29"/>
          <p:cNvSpPr/>
          <p:nvPr/>
        </p:nvSpPr>
        <p:spPr>
          <a:xfrm>
            <a:off x="3297238" y="2373313"/>
            <a:ext cx="431800" cy="863600"/>
          </a:xfrm>
          <a:prstGeom prst="down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ZA" dirty="0">
              <a:solidFill>
                <a:prstClr val="white"/>
              </a:solidFill>
            </a:endParaRPr>
          </a:p>
        </p:txBody>
      </p:sp>
      <p:sp>
        <p:nvSpPr>
          <p:cNvPr id="31" name="Rectangle 30"/>
          <p:cNvSpPr/>
          <p:nvPr/>
        </p:nvSpPr>
        <p:spPr>
          <a:xfrm>
            <a:off x="2497139" y="3538538"/>
            <a:ext cx="1958974" cy="1871662"/>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ZA" sz="1400" dirty="0">
                <a:solidFill>
                  <a:schemeClr val="tx1"/>
                </a:solidFill>
                <a:latin typeface="Rockwell" panose="02060603020205020403" pitchFamily="18" charset="0"/>
              </a:rPr>
              <a:t>Judgement sampling:</a:t>
            </a:r>
          </a:p>
          <a:p>
            <a:pPr>
              <a:defRPr/>
            </a:pPr>
            <a:r>
              <a:rPr lang="en-ZA" sz="1400" dirty="0">
                <a:solidFill>
                  <a:schemeClr val="tx1"/>
                </a:solidFill>
                <a:latin typeface="Rockwell" panose="02060603020205020403" pitchFamily="18" charset="0"/>
              </a:rPr>
              <a:t>Industry sector leaders</a:t>
            </a:r>
          </a:p>
          <a:p>
            <a:pPr>
              <a:defRPr/>
            </a:pPr>
            <a:r>
              <a:rPr lang="en-ZA" sz="1400" dirty="0">
                <a:solidFill>
                  <a:schemeClr val="tx1"/>
                </a:solidFill>
                <a:latin typeface="Rockwell" panose="02060603020205020403" pitchFamily="18" charset="0"/>
              </a:rPr>
              <a:t>National Policy-makers</a:t>
            </a:r>
          </a:p>
          <a:p>
            <a:pPr>
              <a:defRPr/>
            </a:pPr>
            <a:r>
              <a:rPr lang="en-ZA" sz="1400" dirty="0">
                <a:solidFill>
                  <a:schemeClr val="tx1"/>
                </a:solidFill>
                <a:latin typeface="Rockwell" panose="02060603020205020403" pitchFamily="18" charset="0"/>
              </a:rPr>
              <a:t>Strategic Consultants</a:t>
            </a:r>
          </a:p>
          <a:p>
            <a:pPr>
              <a:defRPr/>
            </a:pPr>
            <a:r>
              <a:rPr lang="en-ZA" sz="1400" dirty="0">
                <a:solidFill>
                  <a:schemeClr val="tx1"/>
                </a:solidFill>
                <a:latin typeface="Rockwell" panose="02060603020205020403" pitchFamily="18" charset="0"/>
              </a:rPr>
              <a:t>Futurists</a:t>
            </a:r>
          </a:p>
          <a:p>
            <a:pPr>
              <a:defRPr/>
            </a:pPr>
            <a:r>
              <a:rPr lang="en-ZA" sz="1400" dirty="0">
                <a:solidFill>
                  <a:schemeClr val="tx1"/>
                </a:solidFill>
                <a:latin typeface="Rockwell" panose="02060603020205020403" pitchFamily="18" charset="0"/>
              </a:rPr>
              <a:t>Academics</a:t>
            </a:r>
          </a:p>
          <a:p>
            <a:pPr>
              <a:defRPr/>
            </a:pPr>
            <a:endParaRPr lang="en-ZA" sz="1200" dirty="0">
              <a:solidFill>
                <a:schemeClr val="tx1"/>
              </a:solidFill>
              <a:latin typeface="Rockwell" panose="02060603020205020403" pitchFamily="18" charset="0"/>
            </a:endParaRPr>
          </a:p>
        </p:txBody>
      </p:sp>
      <p:sp>
        <p:nvSpPr>
          <p:cNvPr id="33" name="Rectangle 32"/>
          <p:cNvSpPr/>
          <p:nvPr/>
        </p:nvSpPr>
        <p:spPr>
          <a:xfrm>
            <a:off x="4870450" y="912813"/>
            <a:ext cx="1501775" cy="1268412"/>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ZA" altLang="en-US" sz="1400" dirty="0" smtClean="0">
                <a:solidFill>
                  <a:schemeClr val="tx1"/>
                </a:solidFill>
                <a:latin typeface="Rockwell" panose="02060603020205020403" pitchFamily="18" charset="0"/>
              </a:rPr>
              <a:t>Futures Workshop</a:t>
            </a:r>
            <a:endParaRPr lang="en-ZA" altLang="en-US" sz="1400" dirty="0">
              <a:solidFill>
                <a:schemeClr val="tx1"/>
              </a:solidFill>
              <a:latin typeface="Rockwell" panose="02060603020205020403" pitchFamily="18" charset="0"/>
            </a:endParaRPr>
          </a:p>
          <a:p>
            <a:pPr algn="ctr"/>
            <a:endParaRPr lang="en-ZA" sz="2000" b="1" dirty="0">
              <a:solidFill>
                <a:schemeClr val="tx1"/>
              </a:solidFill>
            </a:endParaRPr>
          </a:p>
        </p:txBody>
      </p:sp>
      <p:sp>
        <p:nvSpPr>
          <p:cNvPr id="35" name="Down Arrow 34"/>
          <p:cNvSpPr/>
          <p:nvPr/>
        </p:nvSpPr>
        <p:spPr>
          <a:xfrm>
            <a:off x="5397500" y="2373313"/>
            <a:ext cx="431800" cy="863600"/>
          </a:xfrm>
          <a:prstGeom prst="downArrow">
            <a:avLst/>
          </a:prstGeom>
          <a:solidFill>
            <a:schemeClr val="bg2">
              <a:lumMod val="40000"/>
              <a:lumOff val="6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ZA" dirty="0">
              <a:solidFill>
                <a:prstClr val="white"/>
              </a:solidFill>
            </a:endParaRPr>
          </a:p>
        </p:txBody>
      </p:sp>
      <p:sp>
        <p:nvSpPr>
          <p:cNvPr id="37" name="Rectangle 36"/>
          <p:cNvSpPr/>
          <p:nvPr/>
        </p:nvSpPr>
        <p:spPr>
          <a:xfrm>
            <a:off x="4705351" y="3538538"/>
            <a:ext cx="1810866" cy="1855787"/>
          </a:xfrm>
          <a:prstGeom prst="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ZA" altLang="en-US" sz="1400" dirty="0" smtClean="0">
                <a:solidFill>
                  <a:schemeClr val="tx1"/>
                </a:solidFill>
                <a:latin typeface="Rockwell" panose="02060603020205020403" pitchFamily="18" charset="0"/>
              </a:rPr>
              <a:t>Consensus </a:t>
            </a:r>
            <a:r>
              <a:rPr lang="en-ZA" altLang="en-US" sz="1400" dirty="0">
                <a:solidFill>
                  <a:schemeClr val="tx1"/>
                </a:solidFill>
                <a:latin typeface="Rockwell" panose="02060603020205020403" pitchFamily="18" charset="0"/>
              </a:rPr>
              <a:t>on generic/essential indicators for Megatrends Framework</a:t>
            </a:r>
            <a:endParaRPr lang="en-ZA" sz="1400" dirty="0">
              <a:solidFill>
                <a:schemeClr val="tx1"/>
              </a:solidFill>
              <a:latin typeface="Rockwell" panose="02060603020205020403" pitchFamily="18" charset="0"/>
            </a:endParaRPr>
          </a:p>
          <a:p>
            <a:pPr algn="ctr">
              <a:defRPr/>
            </a:pPr>
            <a:endParaRPr lang="en-ZA" sz="2000" dirty="0">
              <a:solidFill>
                <a:schemeClr val="tx1"/>
              </a:solidFill>
              <a:latin typeface="Rockwell" panose="02060603020205020403" pitchFamily="18" charset="0"/>
            </a:endParaRPr>
          </a:p>
        </p:txBody>
      </p:sp>
      <p:sp>
        <p:nvSpPr>
          <p:cNvPr id="42" name="Rectangle 41"/>
          <p:cNvSpPr/>
          <p:nvPr/>
        </p:nvSpPr>
        <p:spPr>
          <a:xfrm>
            <a:off x="6891244" y="906463"/>
            <a:ext cx="2197100" cy="4452937"/>
          </a:xfrm>
          <a:prstGeom prst="rect">
            <a:avLst/>
          </a:prstGeom>
          <a:solidFill>
            <a:schemeClr val="bg1">
              <a:lumMod val="8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ZA" b="1" dirty="0">
              <a:solidFill>
                <a:schemeClr val="tx1"/>
              </a:solidFill>
              <a:latin typeface="Rockwell" panose="02060603020205020403" pitchFamily="18" charset="0"/>
            </a:endParaRPr>
          </a:p>
          <a:p>
            <a:pPr algn="ctr">
              <a:defRPr/>
            </a:pPr>
            <a:endParaRPr lang="en-ZA" b="1" dirty="0">
              <a:solidFill>
                <a:schemeClr val="tx1"/>
              </a:solidFill>
              <a:latin typeface="Rockwell" panose="02060603020205020403" pitchFamily="18" charset="0"/>
            </a:endParaRPr>
          </a:p>
          <a:p>
            <a:pPr algn="ctr">
              <a:defRPr/>
            </a:pPr>
            <a:endParaRPr lang="en-ZA" b="1" dirty="0">
              <a:solidFill>
                <a:schemeClr val="tx1"/>
              </a:solidFill>
              <a:latin typeface="Rockwell" panose="02060603020205020403" pitchFamily="18" charset="0"/>
            </a:endParaRPr>
          </a:p>
          <a:p>
            <a:pPr algn="ctr">
              <a:defRPr/>
            </a:pPr>
            <a:endParaRPr lang="en-ZA" b="1" dirty="0">
              <a:solidFill>
                <a:schemeClr val="tx1"/>
              </a:solidFill>
              <a:latin typeface="Rockwell" panose="02060603020205020403" pitchFamily="18" charset="0"/>
            </a:endParaRPr>
          </a:p>
          <a:p>
            <a:pPr algn="ctr">
              <a:defRPr/>
            </a:pPr>
            <a:endParaRPr lang="en-ZA" b="1" dirty="0">
              <a:solidFill>
                <a:schemeClr val="tx1"/>
              </a:solidFill>
              <a:latin typeface="Rockwell" panose="02060603020205020403" pitchFamily="18" charset="0"/>
            </a:endParaRPr>
          </a:p>
          <a:p>
            <a:pPr algn="ctr">
              <a:defRPr/>
            </a:pPr>
            <a:endParaRPr lang="en-ZA" b="1" dirty="0">
              <a:solidFill>
                <a:schemeClr val="tx1"/>
              </a:solidFill>
              <a:latin typeface="Rockwell" panose="02060603020205020403" pitchFamily="18" charset="0"/>
            </a:endParaRPr>
          </a:p>
          <a:p>
            <a:pPr algn="ctr">
              <a:defRPr/>
            </a:pPr>
            <a:r>
              <a:rPr lang="en-ZA" b="1" dirty="0" smtClean="0">
                <a:solidFill>
                  <a:schemeClr val="tx1"/>
                </a:solidFill>
                <a:latin typeface="Rockwell" panose="02060603020205020403" pitchFamily="18" charset="0"/>
              </a:rPr>
              <a:t>Outcomes:</a:t>
            </a:r>
            <a:endParaRPr lang="en-ZA" b="1" dirty="0">
              <a:solidFill>
                <a:schemeClr val="tx1"/>
              </a:solidFill>
              <a:latin typeface="Rockwell" panose="02060603020205020403" pitchFamily="18" charset="0"/>
            </a:endParaRPr>
          </a:p>
          <a:p>
            <a:pPr algn="ctr">
              <a:defRPr/>
            </a:pPr>
            <a:endParaRPr lang="en-ZA" sz="2000" dirty="0" smtClean="0">
              <a:solidFill>
                <a:schemeClr val="tx1"/>
              </a:solidFill>
              <a:latin typeface="Rockwell" panose="02060603020205020403" pitchFamily="18" charset="0"/>
            </a:endParaRPr>
          </a:p>
          <a:p>
            <a:pPr algn="ctr">
              <a:defRPr/>
            </a:pPr>
            <a:r>
              <a:rPr lang="en-ZA" sz="2000" dirty="0" smtClean="0">
                <a:solidFill>
                  <a:schemeClr val="tx1"/>
                </a:solidFill>
                <a:latin typeface="Rockwell" panose="02060603020205020403" pitchFamily="18" charset="0"/>
              </a:rPr>
              <a:t>Megatrends identification</a:t>
            </a:r>
          </a:p>
          <a:p>
            <a:pPr algn="ctr">
              <a:defRPr/>
            </a:pPr>
            <a:endParaRPr lang="en-ZA" sz="2000" dirty="0" smtClean="0">
              <a:solidFill>
                <a:schemeClr val="tx1"/>
              </a:solidFill>
              <a:latin typeface="Rockwell" panose="02060603020205020403" pitchFamily="18" charset="0"/>
            </a:endParaRPr>
          </a:p>
          <a:p>
            <a:pPr algn="ctr">
              <a:defRPr/>
            </a:pPr>
            <a:r>
              <a:rPr lang="en-ZA" sz="2000" dirty="0" smtClean="0">
                <a:solidFill>
                  <a:schemeClr val="tx1"/>
                </a:solidFill>
                <a:latin typeface="Rockwell" panose="02060603020205020403" pitchFamily="18" charset="0"/>
              </a:rPr>
              <a:t>Impact of megatrends under different scenarios</a:t>
            </a:r>
            <a:endParaRPr lang="en-ZA" sz="2000" dirty="0">
              <a:solidFill>
                <a:schemeClr val="tx1"/>
              </a:solidFill>
              <a:latin typeface="Rockwell" panose="02060603020205020403" pitchFamily="18" charset="0"/>
            </a:endParaRPr>
          </a:p>
          <a:p>
            <a:pPr algn="ctr">
              <a:defRPr/>
            </a:pPr>
            <a:endParaRPr lang="en-ZA" sz="2000" dirty="0" smtClean="0">
              <a:solidFill>
                <a:schemeClr val="tx1"/>
              </a:solidFill>
              <a:latin typeface="Rockwell" panose="02060603020205020403" pitchFamily="18" charset="0"/>
            </a:endParaRPr>
          </a:p>
          <a:p>
            <a:pPr>
              <a:defRPr/>
            </a:pPr>
            <a:endParaRPr lang="en-GB" sz="2000" dirty="0">
              <a:solidFill>
                <a:schemeClr val="tx1"/>
              </a:solidFill>
              <a:latin typeface="Rockwell" panose="02060603020205020403" pitchFamily="18" charset="0"/>
            </a:endParaRPr>
          </a:p>
          <a:p>
            <a:pPr>
              <a:defRPr/>
            </a:pPr>
            <a:endParaRPr lang="en-ZA" dirty="0">
              <a:solidFill>
                <a:schemeClr val="tx1"/>
              </a:solidFill>
              <a:latin typeface="Rockwell" panose="02060603020205020403" pitchFamily="18" charset="0"/>
            </a:endParaRPr>
          </a:p>
          <a:p>
            <a:pPr>
              <a:defRPr/>
            </a:pPr>
            <a:endParaRPr lang="en-ZA" dirty="0">
              <a:solidFill>
                <a:schemeClr val="tx1"/>
              </a:solidFill>
              <a:latin typeface="Rockwell" panose="02060603020205020403" pitchFamily="18" charset="0"/>
            </a:endParaRPr>
          </a:p>
          <a:p>
            <a:pPr>
              <a:defRPr/>
            </a:pPr>
            <a:endParaRPr lang="en-ZA" dirty="0">
              <a:solidFill>
                <a:schemeClr val="tx1"/>
              </a:solidFill>
              <a:latin typeface="Rockwell" panose="02060603020205020403" pitchFamily="18" charset="0"/>
            </a:endParaRPr>
          </a:p>
          <a:p>
            <a:pPr>
              <a:defRPr/>
            </a:pPr>
            <a:endParaRPr lang="en-ZA" dirty="0">
              <a:solidFill>
                <a:schemeClr val="tx1"/>
              </a:solidFill>
              <a:latin typeface="Rockwell" panose="02060603020205020403" pitchFamily="18" charset="0"/>
            </a:endParaRPr>
          </a:p>
          <a:p>
            <a:pPr>
              <a:defRPr/>
            </a:pPr>
            <a:endParaRPr lang="en-ZA" dirty="0">
              <a:solidFill>
                <a:schemeClr val="tx1"/>
              </a:solidFill>
              <a:latin typeface="Rockwell" panose="02060603020205020403" pitchFamily="18" charset="0"/>
            </a:endParaRPr>
          </a:p>
          <a:p>
            <a:pPr>
              <a:defRPr/>
            </a:pPr>
            <a:endParaRPr lang="en-ZA" dirty="0">
              <a:solidFill>
                <a:prstClr val="white"/>
              </a:solidFill>
              <a:latin typeface="Rockwell" panose="02060603020205020403" pitchFamily="18" charset="0"/>
            </a:endParaRPr>
          </a:p>
        </p:txBody>
      </p:sp>
      <p:sp>
        <p:nvSpPr>
          <p:cNvPr id="90" name="Rectangle 89"/>
          <p:cNvSpPr/>
          <p:nvPr/>
        </p:nvSpPr>
        <p:spPr>
          <a:xfrm>
            <a:off x="179513" y="3484563"/>
            <a:ext cx="2006476" cy="1909762"/>
          </a:xfrm>
          <a:prstGeom prst="rect">
            <a:avLst/>
          </a:prstGeom>
          <a:solidFill>
            <a:schemeClr val="bg2">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ZA" sz="1200" dirty="0" smtClean="0">
              <a:solidFill>
                <a:schemeClr val="tx1"/>
              </a:solidFill>
              <a:latin typeface="Rockwell" panose="02060603020205020403" pitchFamily="18" charset="0"/>
            </a:endParaRPr>
          </a:p>
          <a:p>
            <a:pPr>
              <a:defRPr/>
            </a:pPr>
            <a:endParaRPr lang="en-ZA" sz="1200" dirty="0">
              <a:solidFill>
                <a:schemeClr val="tx1"/>
              </a:solidFill>
              <a:latin typeface="Rockwell" panose="02060603020205020403" pitchFamily="18" charset="0"/>
            </a:endParaRPr>
          </a:p>
          <a:p>
            <a:pPr>
              <a:defRPr/>
            </a:pPr>
            <a:endParaRPr lang="en-ZA" sz="1200" dirty="0" smtClean="0">
              <a:solidFill>
                <a:schemeClr val="tx1"/>
              </a:solidFill>
              <a:latin typeface="Rockwell" panose="02060603020205020403" pitchFamily="18" charset="0"/>
            </a:endParaRPr>
          </a:p>
          <a:p>
            <a:pPr>
              <a:defRPr/>
            </a:pPr>
            <a:r>
              <a:rPr lang="en-ZA" sz="1400" dirty="0" smtClean="0">
                <a:solidFill>
                  <a:schemeClr val="tx1"/>
                </a:solidFill>
                <a:latin typeface="Rockwell" panose="02060603020205020403" pitchFamily="18" charset="0"/>
              </a:rPr>
              <a:t>Defining concepts identifying theories, themes, approaches, factors, indicators</a:t>
            </a:r>
          </a:p>
          <a:p>
            <a:pPr>
              <a:defRPr/>
            </a:pPr>
            <a:r>
              <a:rPr lang="en-ZA" sz="1400" dirty="0" smtClean="0">
                <a:solidFill>
                  <a:schemeClr val="tx1"/>
                </a:solidFill>
                <a:latin typeface="Rockwell" panose="02060603020205020403" pitchFamily="18" charset="0"/>
              </a:rPr>
              <a:t>Best case analysis</a:t>
            </a:r>
          </a:p>
          <a:p>
            <a:pPr>
              <a:defRPr/>
            </a:pPr>
            <a:endParaRPr lang="en-ZA" sz="1400" dirty="0" smtClean="0">
              <a:solidFill>
                <a:schemeClr val="tx1"/>
              </a:solidFill>
              <a:latin typeface="Rockwell" panose="02060603020205020403" pitchFamily="18" charset="0"/>
            </a:endParaRPr>
          </a:p>
          <a:p>
            <a:pPr>
              <a:defRPr/>
            </a:pPr>
            <a:r>
              <a:rPr lang="en-ZA" sz="1200" dirty="0" smtClean="0">
                <a:solidFill>
                  <a:schemeClr val="tx1"/>
                </a:solidFill>
                <a:latin typeface="Rockwell" panose="02060603020205020403" pitchFamily="18" charset="0"/>
              </a:rPr>
              <a:t> </a:t>
            </a:r>
          </a:p>
          <a:p>
            <a:pPr algn="ctr">
              <a:defRPr/>
            </a:pPr>
            <a:endParaRPr lang="en-ZA" sz="2000" dirty="0">
              <a:solidFill>
                <a:schemeClr val="tx1"/>
              </a:solidFill>
              <a:latin typeface="Rockwell" panose="02060603020205020403" pitchFamily="18" charset="0"/>
            </a:endParaRPr>
          </a:p>
          <a:p>
            <a:pPr algn="ctr">
              <a:defRPr/>
            </a:pPr>
            <a:endParaRPr lang="en-ZA" sz="1600" dirty="0">
              <a:solidFill>
                <a:schemeClr val="tx1"/>
              </a:solidFill>
              <a:latin typeface="Rockwell" panose="02060603020205020403" pitchFamily="18" charset="0"/>
            </a:endParaRPr>
          </a:p>
        </p:txBody>
      </p:sp>
      <p:cxnSp>
        <p:nvCxnSpPr>
          <p:cNvPr id="14" name="Straight Connector 13"/>
          <p:cNvCxnSpPr/>
          <p:nvPr/>
        </p:nvCxnSpPr>
        <p:spPr>
          <a:xfrm flipH="1" flipV="1">
            <a:off x="2149475" y="2805113"/>
            <a:ext cx="1588" cy="69532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149475" y="2805113"/>
            <a:ext cx="3073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flipH="1">
            <a:off x="3933825" y="2805113"/>
            <a:ext cx="4763" cy="69532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flipH="1">
            <a:off x="5222875" y="2787650"/>
            <a:ext cx="4763" cy="69532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flipH="1" flipV="1">
            <a:off x="3090863" y="2171700"/>
            <a:ext cx="7937" cy="3937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flipH="1" flipV="1">
            <a:off x="5257800" y="2200275"/>
            <a:ext cx="9525" cy="39211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p:nvPr/>
        </p:nvCxnSpPr>
        <p:spPr>
          <a:xfrm>
            <a:off x="3124200" y="2565400"/>
            <a:ext cx="3787775" cy="2698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1196975" y="560388"/>
            <a:ext cx="6470650" cy="238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698500" y="5686425"/>
            <a:ext cx="6457950" cy="4603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1196975" y="560388"/>
            <a:ext cx="0" cy="32385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3557588" y="584200"/>
            <a:ext cx="0" cy="32226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5610225" y="584200"/>
            <a:ext cx="0" cy="32226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a:off x="7667625" y="552450"/>
            <a:ext cx="0" cy="33178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V="1">
            <a:off x="706438" y="5394325"/>
            <a:ext cx="0" cy="33813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V="1">
            <a:off x="3297238" y="5408613"/>
            <a:ext cx="0" cy="29845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V="1">
            <a:off x="5580063" y="5387975"/>
            <a:ext cx="0" cy="29845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H="1" flipV="1">
            <a:off x="7132638" y="5308600"/>
            <a:ext cx="15875" cy="37306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087738" y="341946"/>
            <a:ext cx="6705600" cy="432048"/>
          </a:xfrm>
        </p:spPr>
        <p:txBody>
          <a:bodyPr/>
          <a:lstStyle/>
          <a:p>
            <a:pPr algn="ctr" eaLnBrk="1" hangingPunct="1"/>
            <a:r>
              <a:rPr lang="en-ZA" altLang="en-US" sz="2400" dirty="0" smtClean="0">
                <a:solidFill>
                  <a:srgbClr val="FFFF00"/>
                </a:solidFill>
                <a:latin typeface="Rockwell" pitchFamily="18" charset="0"/>
              </a:rPr>
              <a:t>Economic Trends: </a:t>
            </a:r>
            <a:r>
              <a:rPr lang="en-ZA" sz="2400" dirty="0" smtClean="0">
                <a:solidFill>
                  <a:srgbClr val="FFFF00"/>
                </a:solidFill>
                <a:latin typeface="Rockwell" panose="02060603020205020403" pitchFamily="18" charset="0"/>
              </a:rPr>
              <a:t>Economic </a:t>
            </a:r>
            <a:r>
              <a:rPr lang="en-ZA" sz="2400" dirty="0">
                <a:solidFill>
                  <a:srgbClr val="FFFF00"/>
                </a:solidFill>
                <a:latin typeface="Rockwell" panose="02060603020205020403" pitchFamily="18" charset="0"/>
              </a:rPr>
              <a:t>growth</a:t>
            </a:r>
            <a:br>
              <a:rPr lang="en-ZA" sz="2400" dirty="0">
                <a:solidFill>
                  <a:srgbClr val="FFFF00"/>
                </a:solidFill>
                <a:latin typeface="Rockwell" panose="02060603020205020403" pitchFamily="18" charset="0"/>
              </a:rPr>
            </a:br>
            <a:endParaRPr lang="en-ZA" altLang="en-US" sz="2400" dirty="0" smtClean="0">
              <a:solidFill>
                <a:srgbClr val="FFFF00"/>
              </a:solidFill>
              <a:latin typeface="Rockwell" pitchFamily="18" charset="0"/>
            </a:endParaRPr>
          </a:p>
        </p:txBody>
      </p:sp>
      <p:sp>
        <p:nvSpPr>
          <p:cNvPr id="18435" name="Rectangle 2"/>
          <p:cNvSpPr>
            <a:spLocks noChangeArrowheads="1"/>
          </p:cNvSpPr>
          <p:nvPr/>
        </p:nvSpPr>
        <p:spPr bwMode="auto">
          <a:xfrm>
            <a:off x="263888" y="1772816"/>
            <a:ext cx="8353300" cy="2899255"/>
          </a:xfrm>
          <a:prstGeom prst="rect">
            <a:avLst/>
          </a:prstGeom>
          <a:noFill/>
          <a:ln w="38100">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1600">
                <a:solidFill>
                  <a:schemeClr val="bg1"/>
                </a:solidFill>
                <a:latin typeface="Arial" pitchFamily="34" charset="0"/>
              </a:defRPr>
            </a:lvl1pPr>
            <a:lvl2pPr marL="742950" indent="-285750">
              <a:spcBef>
                <a:spcPct val="20000"/>
              </a:spcBef>
              <a:buChar char="–"/>
              <a:defRPr sz="1600">
                <a:solidFill>
                  <a:schemeClr val="bg1"/>
                </a:solidFill>
                <a:latin typeface="Arial" pitchFamily="34" charset="0"/>
              </a:defRPr>
            </a:lvl2pPr>
            <a:lvl3pPr marL="1143000" indent="-228600">
              <a:spcBef>
                <a:spcPct val="20000"/>
              </a:spcBef>
              <a:buChar char="•"/>
              <a:defRPr sz="1600">
                <a:solidFill>
                  <a:schemeClr val="bg1"/>
                </a:solidFill>
                <a:latin typeface="Arial" pitchFamily="34" charset="0"/>
              </a:defRPr>
            </a:lvl3pPr>
            <a:lvl4pPr marL="1600200" indent="-228600">
              <a:spcBef>
                <a:spcPct val="20000"/>
              </a:spcBef>
              <a:buChar char="–"/>
              <a:defRPr sz="1600">
                <a:solidFill>
                  <a:schemeClr val="bg1"/>
                </a:solidFill>
                <a:latin typeface="Arial" pitchFamily="34" charset="0"/>
              </a:defRPr>
            </a:lvl4pPr>
            <a:lvl5pPr marL="2057400" indent="-228600">
              <a:spcBef>
                <a:spcPct val="20000"/>
              </a:spcBef>
              <a:buChar char="»"/>
              <a:defRPr sz="1600">
                <a:solidFill>
                  <a:schemeClr val="bg1"/>
                </a:solidFill>
                <a:latin typeface="Arial" pitchFamily="34" charset="0"/>
              </a:defRPr>
            </a:lvl5pPr>
            <a:lvl6pPr marL="2514600" indent="-228600" eaLnBrk="0" fontAlgn="base" hangingPunct="0">
              <a:spcBef>
                <a:spcPct val="20000"/>
              </a:spcBef>
              <a:spcAft>
                <a:spcPct val="0"/>
              </a:spcAft>
              <a:buChar char="»"/>
              <a:defRPr sz="1600">
                <a:solidFill>
                  <a:schemeClr val="bg1"/>
                </a:solidFill>
                <a:latin typeface="Arial" pitchFamily="34" charset="0"/>
              </a:defRPr>
            </a:lvl6pPr>
            <a:lvl7pPr marL="2971800" indent="-228600" eaLnBrk="0" fontAlgn="base" hangingPunct="0">
              <a:spcBef>
                <a:spcPct val="20000"/>
              </a:spcBef>
              <a:spcAft>
                <a:spcPct val="0"/>
              </a:spcAft>
              <a:buChar char="»"/>
              <a:defRPr sz="1600">
                <a:solidFill>
                  <a:schemeClr val="bg1"/>
                </a:solidFill>
                <a:latin typeface="Arial" pitchFamily="34" charset="0"/>
              </a:defRPr>
            </a:lvl7pPr>
            <a:lvl8pPr marL="3429000" indent="-228600" eaLnBrk="0" fontAlgn="base" hangingPunct="0">
              <a:spcBef>
                <a:spcPct val="20000"/>
              </a:spcBef>
              <a:spcAft>
                <a:spcPct val="0"/>
              </a:spcAft>
              <a:buChar char="»"/>
              <a:defRPr sz="1600">
                <a:solidFill>
                  <a:schemeClr val="bg1"/>
                </a:solidFill>
                <a:latin typeface="Arial" pitchFamily="34" charset="0"/>
              </a:defRPr>
            </a:lvl8pPr>
            <a:lvl9pPr marL="3886200" indent="-228600" eaLnBrk="0" fontAlgn="base" hangingPunct="0">
              <a:spcBef>
                <a:spcPct val="20000"/>
              </a:spcBef>
              <a:spcAft>
                <a:spcPct val="0"/>
              </a:spcAft>
              <a:buChar char="»"/>
              <a:defRPr sz="1600">
                <a:solidFill>
                  <a:schemeClr val="bg1"/>
                </a:solidFill>
                <a:latin typeface="Arial" pitchFamily="34" charset="0"/>
              </a:defRPr>
            </a:lvl9pPr>
          </a:lstStyle>
          <a:p>
            <a:pPr marL="285750" indent="-285750"/>
            <a:r>
              <a:rPr lang="en-ZA" sz="2400" dirty="0">
                <a:latin typeface="Rockwell" panose="02060603020205020403" pitchFamily="18" charset="0"/>
              </a:rPr>
              <a:t>Global economic growth will continue </a:t>
            </a:r>
            <a:r>
              <a:rPr lang="en-ZA" sz="2400" dirty="0" smtClean="0">
                <a:latin typeface="Rockwell" panose="02060603020205020403" pitchFamily="18" charset="0"/>
              </a:rPr>
              <a:t>with improved income levels</a:t>
            </a:r>
          </a:p>
          <a:p>
            <a:pPr marL="285750" indent="-285750"/>
            <a:r>
              <a:rPr lang="en-ZA" sz="2400" dirty="0">
                <a:latin typeface="Rockwell" panose="02060603020205020403" pitchFamily="18" charset="0"/>
              </a:rPr>
              <a:t>Emerging economies </a:t>
            </a:r>
            <a:r>
              <a:rPr lang="en-ZA" sz="2400" dirty="0" smtClean="0">
                <a:latin typeface="Rockwell" panose="02060603020205020403" pitchFamily="18" charset="0"/>
              </a:rPr>
              <a:t>(BRIC) will </a:t>
            </a:r>
            <a:r>
              <a:rPr lang="en-ZA" sz="2400" dirty="0">
                <a:latin typeface="Rockwell" panose="02060603020205020403" pitchFamily="18" charset="0"/>
              </a:rPr>
              <a:t>grow at higher level than the developed </a:t>
            </a:r>
            <a:r>
              <a:rPr lang="en-ZA" sz="2400" dirty="0" smtClean="0">
                <a:latin typeface="Rockwell" panose="02060603020205020403" pitchFamily="18" charset="0"/>
              </a:rPr>
              <a:t>world</a:t>
            </a:r>
          </a:p>
          <a:p>
            <a:pPr marL="285750" indent="-285750"/>
            <a:r>
              <a:rPr lang="en-ZA" sz="2400" dirty="0" smtClean="0">
                <a:latin typeface="Rockwell" panose="02060603020205020403" pitchFamily="18" charset="0"/>
              </a:rPr>
              <a:t>Africa to experience </a:t>
            </a:r>
            <a:r>
              <a:rPr lang="en-ZA" sz="2400" dirty="0">
                <a:latin typeface="Rockwell" panose="02060603020205020403" pitchFamily="18" charset="0"/>
              </a:rPr>
              <a:t>high economic growth </a:t>
            </a:r>
            <a:r>
              <a:rPr lang="en-ZA" sz="2400" dirty="0" smtClean="0">
                <a:latin typeface="Rockwell" panose="02060603020205020403" pitchFamily="18" charset="0"/>
              </a:rPr>
              <a:t>(but number living in  extreme poverty will increase)</a:t>
            </a:r>
            <a:endParaRPr lang="en-ZA" sz="2400" dirty="0">
              <a:latin typeface="Rockwell" panose="02060603020205020403" pitchFamily="18" charset="0"/>
            </a:endParaRPr>
          </a:p>
          <a:p>
            <a:pPr marL="285750" indent="-285750"/>
            <a:r>
              <a:rPr lang="en-ZA" sz="2400" b="1" dirty="0">
                <a:latin typeface="Rockwell" panose="02060603020205020403" pitchFamily="18" charset="0"/>
              </a:rPr>
              <a:t>South Africa </a:t>
            </a:r>
            <a:r>
              <a:rPr lang="en-ZA" sz="2400" b="1" dirty="0" smtClean="0">
                <a:latin typeface="Rockwell" panose="02060603020205020403" pitchFamily="18" charset="0"/>
              </a:rPr>
              <a:t>to continue </a:t>
            </a:r>
            <a:r>
              <a:rPr lang="en-ZA" sz="2400" b="1" dirty="0">
                <a:latin typeface="Rockwell" panose="02060603020205020403" pitchFamily="18" charset="0"/>
              </a:rPr>
              <a:t>to lag </a:t>
            </a:r>
            <a:r>
              <a:rPr lang="en-ZA" sz="2400" b="1" dirty="0" smtClean="0">
                <a:latin typeface="Rockwell" panose="02060603020205020403" pitchFamily="18" charset="0"/>
              </a:rPr>
              <a:t>behind</a:t>
            </a:r>
            <a:endParaRPr lang="en-ZA" sz="2400" b="1" dirty="0">
              <a:latin typeface="Rockwell" panose="02060603020205020403" pitchFamily="18" charset="0"/>
            </a:endParaRPr>
          </a:p>
        </p:txBody>
      </p:sp>
    </p:spTree>
    <p:extLst>
      <p:ext uri="{BB962C8B-B14F-4D97-AF65-F5344CB8AC3E}">
        <p14:creationId xmlns:p14="http://schemas.microsoft.com/office/powerpoint/2010/main" val="27558949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043608" y="116632"/>
            <a:ext cx="6705600" cy="432048"/>
          </a:xfrm>
        </p:spPr>
        <p:txBody>
          <a:bodyPr/>
          <a:lstStyle/>
          <a:p>
            <a:pPr algn="ctr" eaLnBrk="1" hangingPunct="1"/>
            <a:r>
              <a:rPr lang="en-ZA" altLang="en-US" sz="2400" dirty="0" smtClean="0">
                <a:solidFill>
                  <a:srgbClr val="FFFF00"/>
                </a:solidFill>
                <a:latin typeface="Rockwell" pitchFamily="18" charset="0"/>
              </a:rPr>
              <a:t>Economic Trends: Tourism growth</a:t>
            </a:r>
          </a:p>
        </p:txBody>
      </p:sp>
      <p:sp>
        <p:nvSpPr>
          <p:cNvPr id="18435" name="Rectangle 2"/>
          <p:cNvSpPr>
            <a:spLocks noChangeArrowheads="1"/>
          </p:cNvSpPr>
          <p:nvPr/>
        </p:nvSpPr>
        <p:spPr bwMode="auto">
          <a:xfrm>
            <a:off x="219758" y="764704"/>
            <a:ext cx="8353300" cy="646331"/>
          </a:xfrm>
          <a:prstGeom prst="rect">
            <a:avLst/>
          </a:prstGeom>
          <a:noFill/>
          <a:ln w="38100">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1600">
                <a:solidFill>
                  <a:schemeClr val="bg1"/>
                </a:solidFill>
                <a:latin typeface="Arial" pitchFamily="34" charset="0"/>
              </a:defRPr>
            </a:lvl1pPr>
            <a:lvl2pPr marL="742950" indent="-285750">
              <a:spcBef>
                <a:spcPct val="20000"/>
              </a:spcBef>
              <a:buChar char="–"/>
              <a:defRPr sz="1600">
                <a:solidFill>
                  <a:schemeClr val="bg1"/>
                </a:solidFill>
                <a:latin typeface="Arial" pitchFamily="34" charset="0"/>
              </a:defRPr>
            </a:lvl2pPr>
            <a:lvl3pPr marL="1143000" indent="-228600">
              <a:spcBef>
                <a:spcPct val="20000"/>
              </a:spcBef>
              <a:buChar char="•"/>
              <a:defRPr sz="1600">
                <a:solidFill>
                  <a:schemeClr val="bg1"/>
                </a:solidFill>
                <a:latin typeface="Arial" pitchFamily="34" charset="0"/>
              </a:defRPr>
            </a:lvl3pPr>
            <a:lvl4pPr marL="1600200" indent="-228600">
              <a:spcBef>
                <a:spcPct val="20000"/>
              </a:spcBef>
              <a:buChar char="–"/>
              <a:defRPr sz="1600">
                <a:solidFill>
                  <a:schemeClr val="bg1"/>
                </a:solidFill>
                <a:latin typeface="Arial" pitchFamily="34" charset="0"/>
              </a:defRPr>
            </a:lvl4pPr>
            <a:lvl5pPr marL="2057400" indent="-228600">
              <a:spcBef>
                <a:spcPct val="20000"/>
              </a:spcBef>
              <a:buChar char="»"/>
              <a:defRPr sz="1600">
                <a:solidFill>
                  <a:schemeClr val="bg1"/>
                </a:solidFill>
                <a:latin typeface="Arial" pitchFamily="34" charset="0"/>
              </a:defRPr>
            </a:lvl5pPr>
            <a:lvl6pPr marL="2514600" indent="-228600" eaLnBrk="0" fontAlgn="base" hangingPunct="0">
              <a:spcBef>
                <a:spcPct val="20000"/>
              </a:spcBef>
              <a:spcAft>
                <a:spcPct val="0"/>
              </a:spcAft>
              <a:buChar char="»"/>
              <a:defRPr sz="1600">
                <a:solidFill>
                  <a:schemeClr val="bg1"/>
                </a:solidFill>
                <a:latin typeface="Arial" pitchFamily="34" charset="0"/>
              </a:defRPr>
            </a:lvl6pPr>
            <a:lvl7pPr marL="2971800" indent="-228600" eaLnBrk="0" fontAlgn="base" hangingPunct="0">
              <a:spcBef>
                <a:spcPct val="20000"/>
              </a:spcBef>
              <a:spcAft>
                <a:spcPct val="0"/>
              </a:spcAft>
              <a:buChar char="»"/>
              <a:defRPr sz="1600">
                <a:solidFill>
                  <a:schemeClr val="bg1"/>
                </a:solidFill>
                <a:latin typeface="Arial" pitchFamily="34" charset="0"/>
              </a:defRPr>
            </a:lvl7pPr>
            <a:lvl8pPr marL="3429000" indent="-228600" eaLnBrk="0" fontAlgn="base" hangingPunct="0">
              <a:spcBef>
                <a:spcPct val="20000"/>
              </a:spcBef>
              <a:spcAft>
                <a:spcPct val="0"/>
              </a:spcAft>
              <a:buChar char="»"/>
              <a:defRPr sz="1600">
                <a:solidFill>
                  <a:schemeClr val="bg1"/>
                </a:solidFill>
                <a:latin typeface="Arial" pitchFamily="34" charset="0"/>
              </a:defRPr>
            </a:lvl8pPr>
            <a:lvl9pPr marL="3886200" indent="-228600" eaLnBrk="0" fontAlgn="base" hangingPunct="0">
              <a:spcBef>
                <a:spcPct val="20000"/>
              </a:spcBef>
              <a:spcAft>
                <a:spcPct val="0"/>
              </a:spcAft>
              <a:buChar char="»"/>
              <a:defRPr sz="1600">
                <a:solidFill>
                  <a:schemeClr val="bg1"/>
                </a:solidFill>
                <a:latin typeface="Arial" pitchFamily="34" charset="0"/>
              </a:defRPr>
            </a:lvl9pPr>
          </a:lstStyle>
          <a:p>
            <a:pPr marL="342900" indent="-342900"/>
            <a:r>
              <a:rPr lang="en-ZA" sz="1800" dirty="0">
                <a:latin typeface="Rockwell" panose="02060603020205020403" pitchFamily="18" charset="0"/>
              </a:rPr>
              <a:t>International tourist arrivals </a:t>
            </a:r>
            <a:r>
              <a:rPr lang="en-ZA" sz="1800" dirty="0" smtClean="0">
                <a:latin typeface="Rockwell" panose="02060603020205020403" pitchFamily="18" charset="0"/>
              </a:rPr>
              <a:t>in emerging </a:t>
            </a:r>
            <a:r>
              <a:rPr lang="en-ZA" sz="1800" dirty="0">
                <a:latin typeface="Rockwell" panose="02060603020205020403" pitchFamily="18" charset="0"/>
              </a:rPr>
              <a:t>economy destinations </a:t>
            </a:r>
            <a:r>
              <a:rPr lang="en-ZA" sz="1800" dirty="0" smtClean="0">
                <a:latin typeface="Rockwell" panose="02060603020205020403" pitchFamily="18" charset="0"/>
              </a:rPr>
              <a:t>predicted to </a:t>
            </a:r>
            <a:r>
              <a:rPr lang="en-ZA" sz="1800" dirty="0">
                <a:latin typeface="Rockwell" panose="02060603020205020403" pitchFamily="18" charset="0"/>
              </a:rPr>
              <a:t>grow at double the rate of </a:t>
            </a:r>
            <a:r>
              <a:rPr lang="en-ZA" sz="1800" dirty="0" smtClean="0">
                <a:latin typeface="Rockwell" panose="02060603020205020403" pitchFamily="18" charset="0"/>
              </a:rPr>
              <a:t>advanced </a:t>
            </a:r>
            <a:r>
              <a:rPr lang="en-ZA" sz="1800" dirty="0">
                <a:latin typeface="Rockwell" panose="02060603020205020403" pitchFamily="18" charset="0"/>
              </a:rPr>
              <a:t>tourism economies</a:t>
            </a:r>
            <a:r>
              <a:rPr lang="en-ZA" sz="1800" dirty="0" smtClean="0">
                <a:latin typeface="Rockwell" panose="02060603020205020403" pitchFamily="18" charset="0"/>
              </a:rPr>
              <a:t>. </a:t>
            </a: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420087" y="1766873"/>
            <a:ext cx="7952642" cy="4032448"/>
          </a:xfrm>
          <a:prstGeom prst="rect">
            <a:avLst/>
          </a:prstGeom>
          <a:noFill/>
          <a:ln>
            <a:noFill/>
          </a:ln>
        </p:spPr>
      </p:pic>
      <p:sp>
        <p:nvSpPr>
          <p:cNvPr id="6" name="Rectangle 5"/>
          <p:cNvSpPr/>
          <p:nvPr/>
        </p:nvSpPr>
        <p:spPr>
          <a:xfrm>
            <a:off x="5275366" y="6155159"/>
            <a:ext cx="2141868" cy="307777"/>
          </a:xfrm>
          <a:prstGeom prst="rect">
            <a:avLst/>
          </a:prstGeom>
        </p:spPr>
        <p:txBody>
          <a:bodyPr wrap="none">
            <a:spAutoFit/>
          </a:bodyPr>
          <a:lstStyle/>
          <a:p>
            <a:pPr algn="just">
              <a:spcAft>
                <a:spcPts val="0"/>
              </a:spcAft>
            </a:pPr>
            <a:r>
              <a:rPr lang="en-ZA" sz="1400" b="1" dirty="0">
                <a:solidFill>
                  <a:srgbClr val="000000"/>
                </a:solidFill>
                <a:latin typeface="Rockwell" panose="02060603020205020403" pitchFamily="18" charset="0"/>
                <a:ea typeface="Times New Roman" panose="02020603050405020304" pitchFamily="18" charset="0"/>
              </a:rPr>
              <a:t>Source: </a:t>
            </a:r>
            <a:r>
              <a:rPr lang="en-ZA" sz="1400" b="1" dirty="0" err="1">
                <a:solidFill>
                  <a:srgbClr val="000000"/>
                </a:solidFill>
                <a:latin typeface="Rockwell" panose="02060603020205020403" pitchFamily="18" charset="0"/>
                <a:ea typeface="Times New Roman" panose="02020603050405020304" pitchFamily="18" charset="0"/>
              </a:rPr>
              <a:t>UNWTO</a:t>
            </a:r>
            <a:r>
              <a:rPr lang="en-ZA" sz="1400" b="1" dirty="0">
                <a:solidFill>
                  <a:srgbClr val="000000"/>
                </a:solidFill>
                <a:latin typeface="Rockwell" panose="02060603020205020403" pitchFamily="18" charset="0"/>
                <a:ea typeface="Times New Roman" panose="02020603050405020304" pitchFamily="18" charset="0"/>
              </a:rPr>
              <a:t> (2018)</a:t>
            </a:r>
            <a:endParaRPr lang="en-ZA" sz="1400" dirty="0">
              <a:solidFill>
                <a:srgbClr val="000000"/>
              </a:solidFill>
              <a:latin typeface="Rockwell" panose="02060603020205020403" pitchFamily="18" charset="0"/>
              <a:ea typeface="Calibri" panose="020F0502020204030204" pitchFamily="34" charset="0"/>
            </a:endParaRPr>
          </a:p>
        </p:txBody>
      </p:sp>
    </p:spTree>
    <p:extLst>
      <p:ext uri="{BB962C8B-B14F-4D97-AF65-F5344CB8AC3E}">
        <p14:creationId xmlns:p14="http://schemas.microsoft.com/office/powerpoint/2010/main" val="37877096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187624" y="59740"/>
            <a:ext cx="6705600" cy="432048"/>
          </a:xfrm>
        </p:spPr>
        <p:txBody>
          <a:bodyPr/>
          <a:lstStyle/>
          <a:p>
            <a:pPr algn="ctr" eaLnBrk="1" hangingPunct="1"/>
            <a:r>
              <a:rPr lang="en-ZA" altLang="en-US" sz="2400" dirty="0" smtClean="0">
                <a:solidFill>
                  <a:srgbClr val="FFFF00"/>
                </a:solidFill>
                <a:latin typeface="Rockwell" pitchFamily="18" charset="0"/>
              </a:rPr>
              <a:t>Economic Trends: Tourism growth</a:t>
            </a:r>
          </a:p>
        </p:txBody>
      </p:sp>
      <p:sp>
        <p:nvSpPr>
          <p:cNvPr id="18435" name="Rectangle 2"/>
          <p:cNvSpPr>
            <a:spLocks noChangeArrowheads="1"/>
          </p:cNvSpPr>
          <p:nvPr/>
        </p:nvSpPr>
        <p:spPr bwMode="auto">
          <a:xfrm>
            <a:off x="480702" y="652440"/>
            <a:ext cx="8353300" cy="1034129"/>
          </a:xfrm>
          <a:prstGeom prst="rect">
            <a:avLst/>
          </a:prstGeom>
          <a:noFill/>
          <a:ln w="38100">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1600">
                <a:solidFill>
                  <a:schemeClr val="bg1"/>
                </a:solidFill>
                <a:latin typeface="Arial" pitchFamily="34" charset="0"/>
              </a:defRPr>
            </a:lvl1pPr>
            <a:lvl2pPr marL="742950" indent="-285750">
              <a:spcBef>
                <a:spcPct val="20000"/>
              </a:spcBef>
              <a:buChar char="–"/>
              <a:defRPr sz="1600">
                <a:solidFill>
                  <a:schemeClr val="bg1"/>
                </a:solidFill>
                <a:latin typeface="Arial" pitchFamily="34" charset="0"/>
              </a:defRPr>
            </a:lvl2pPr>
            <a:lvl3pPr marL="1143000" indent="-228600">
              <a:spcBef>
                <a:spcPct val="20000"/>
              </a:spcBef>
              <a:buChar char="•"/>
              <a:defRPr sz="1600">
                <a:solidFill>
                  <a:schemeClr val="bg1"/>
                </a:solidFill>
                <a:latin typeface="Arial" pitchFamily="34" charset="0"/>
              </a:defRPr>
            </a:lvl3pPr>
            <a:lvl4pPr marL="1600200" indent="-228600">
              <a:spcBef>
                <a:spcPct val="20000"/>
              </a:spcBef>
              <a:buChar char="–"/>
              <a:defRPr sz="1600">
                <a:solidFill>
                  <a:schemeClr val="bg1"/>
                </a:solidFill>
                <a:latin typeface="Arial" pitchFamily="34" charset="0"/>
              </a:defRPr>
            </a:lvl4pPr>
            <a:lvl5pPr marL="2057400" indent="-228600">
              <a:spcBef>
                <a:spcPct val="20000"/>
              </a:spcBef>
              <a:buChar char="»"/>
              <a:defRPr sz="1600">
                <a:solidFill>
                  <a:schemeClr val="bg1"/>
                </a:solidFill>
                <a:latin typeface="Arial" pitchFamily="34" charset="0"/>
              </a:defRPr>
            </a:lvl5pPr>
            <a:lvl6pPr marL="2514600" indent="-228600" eaLnBrk="0" fontAlgn="base" hangingPunct="0">
              <a:spcBef>
                <a:spcPct val="20000"/>
              </a:spcBef>
              <a:spcAft>
                <a:spcPct val="0"/>
              </a:spcAft>
              <a:buChar char="»"/>
              <a:defRPr sz="1600">
                <a:solidFill>
                  <a:schemeClr val="bg1"/>
                </a:solidFill>
                <a:latin typeface="Arial" pitchFamily="34" charset="0"/>
              </a:defRPr>
            </a:lvl6pPr>
            <a:lvl7pPr marL="2971800" indent="-228600" eaLnBrk="0" fontAlgn="base" hangingPunct="0">
              <a:spcBef>
                <a:spcPct val="20000"/>
              </a:spcBef>
              <a:spcAft>
                <a:spcPct val="0"/>
              </a:spcAft>
              <a:buChar char="»"/>
              <a:defRPr sz="1600">
                <a:solidFill>
                  <a:schemeClr val="bg1"/>
                </a:solidFill>
                <a:latin typeface="Arial" pitchFamily="34" charset="0"/>
              </a:defRPr>
            </a:lvl7pPr>
            <a:lvl8pPr marL="3429000" indent="-228600" eaLnBrk="0" fontAlgn="base" hangingPunct="0">
              <a:spcBef>
                <a:spcPct val="20000"/>
              </a:spcBef>
              <a:spcAft>
                <a:spcPct val="0"/>
              </a:spcAft>
              <a:buChar char="»"/>
              <a:defRPr sz="1600">
                <a:solidFill>
                  <a:schemeClr val="bg1"/>
                </a:solidFill>
                <a:latin typeface="Arial" pitchFamily="34" charset="0"/>
              </a:defRPr>
            </a:lvl8pPr>
            <a:lvl9pPr marL="3886200" indent="-228600" eaLnBrk="0" fontAlgn="base" hangingPunct="0">
              <a:spcBef>
                <a:spcPct val="20000"/>
              </a:spcBef>
              <a:spcAft>
                <a:spcPct val="0"/>
              </a:spcAft>
              <a:buChar char="»"/>
              <a:defRPr sz="1600">
                <a:solidFill>
                  <a:schemeClr val="bg1"/>
                </a:solidFill>
                <a:latin typeface="Arial" pitchFamily="34" charset="0"/>
              </a:defRPr>
            </a:lvl9pPr>
          </a:lstStyle>
          <a:p>
            <a:pPr marL="285750" indent="-285750"/>
            <a:r>
              <a:rPr lang="en-ZA" sz="1800" dirty="0" smtClean="0">
                <a:latin typeface="Rockwell" panose="02060603020205020403" pitchFamily="18" charset="0"/>
              </a:rPr>
              <a:t>Globally </a:t>
            </a:r>
            <a:r>
              <a:rPr lang="en-ZA" sz="1800" dirty="0">
                <a:latin typeface="Rockwell" panose="02060603020205020403" pitchFamily="18" charset="0"/>
              </a:rPr>
              <a:t>tourism</a:t>
            </a:r>
            <a:r>
              <a:rPr lang="en-ZA" sz="1800" dirty="0" smtClean="0">
                <a:latin typeface="Rockwell" panose="02060603020205020403" pitchFamily="18" charset="0"/>
              </a:rPr>
              <a:t> growth will outperform GDP</a:t>
            </a:r>
          </a:p>
          <a:p>
            <a:pPr marL="285750" indent="-285750"/>
            <a:r>
              <a:rPr lang="en-ZA" sz="1800" dirty="0" smtClean="0">
                <a:latin typeface="Rockwell" panose="02060603020205020403" pitchFamily="18" charset="0"/>
              </a:rPr>
              <a:t>South Africa</a:t>
            </a:r>
            <a:r>
              <a:rPr lang="en-ZA" sz="1800" dirty="0">
                <a:latin typeface="Rockwell" panose="02060603020205020403" pitchFamily="18" charset="0"/>
              </a:rPr>
              <a:t>? </a:t>
            </a:r>
            <a:r>
              <a:rPr lang="en-ZA" sz="1800" dirty="0" smtClean="0">
                <a:latin typeface="Rockwell" panose="02060603020205020403" pitchFamily="18" charset="0"/>
              </a:rPr>
              <a:t>Contribution </a:t>
            </a:r>
            <a:r>
              <a:rPr lang="en-ZA" sz="1800" dirty="0">
                <a:latin typeface="Rockwell" panose="02060603020205020403" pitchFamily="18" charset="0"/>
              </a:rPr>
              <a:t>of tourism to GDP </a:t>
            </a:r>
            <a:r>
              <a:rPr lang="en-ZA" sz="1800" dirty="0" smtClean="0">
                <a:latin typeface="Rockwell" panose="02060603020205020403" pitchFamily="18" charset="0"/>
              </a:rPr>
              <a:t>decreased </a:t>
            </a:r>
          </a:p>
          <a:p>
            <a:pPr>
              <a:buNone/>
            </a:pPr>
            <a:r>
              <a:rPr lang="en-ZA" sz="1800" dirty="0">
                <a:latin typeface="Rockwell" panose="02060603020205020403" pitchFamily="18" charset="0"/>
              </a:rPr>
              <a:t> </a:t>
            </a:r>
            <a:r>
              <a:rPr lang="en-ZA" sz="1800" dirty="0" smtClean="0">
                <a:latin typeface="Rockwell" panose="02060603020205020403" pitchFamily="18" charset="0"/>
              </a:rPr>
              <a:t>    2006 </a:t>
            </a:r>
            <a:r>
              <a:rPr lang="en-ZA" sz="1800" dirty="0">
                <a:latin typeface="Rockwell" panose="02060603020205020403" pitchFamily="18" charset="0"/>
              </a:rPr>
              <a:t>(3.3%) vs 2017 (2.8%) </a:t>
            </a:r>
          </a:p>
        </p:txBody>
      </p:sp>
      <p:pic>
        <p:nvPicPr>
          <p:cNvPr id="4" name="Content Placeholder 4" descr="C:\Users\u02442906\Downloads\image002 (2).jpg"/>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615763" y="1791821"/>
            <a:ext cx="8083177" cy="4648167"/>
          </a:xfrm>
          <a:prstGeom prst="rect">
            <a:avLst/>
          </a:prstGeom>
          <a:noFill/>
          <a:ln>
            <a:noFill/>
          </a:ln>
        </p:spPr>
      </p:pic>
      <p:sp>
        <p:nvSpPr>
          <p:cNvPr id="5" name="Rectangle 4"/>
          <p:cNvSpPr/>
          <p:nvPr/>
        </p:nvSpPr>
        <p:spPr>
          <a:xfrm>
            <a:off x="6143074" y="6439988"/>
            <a:ext cx="2395784" cy="338554"/>
          </a:xfrm>
          <a:prstGeom prst="rect">
            <a:avLst/>
          </a:prstGeom>
        </p:spPr>
        <p:txBody>
          <a:bodyPr wrap="none">
            <a:spAutoFit/>
          </a:bodyPr>
          <a:lstStyle/>
          <a:p>
            <a:r>
              <a:rPr lang="en-ZA" sz="1600" b="1" dirty="0">
                <a:latin typeface="Rockwell" panose="02060603020205020403" pitchFamily="18" charset="0"/>
                <a:ea typeface="Calibri" panose="020F0502020204030204" pitchFamily="34" charset="0"/>
              </a:rPr>
              <a:t>Source: Stats SA (2018)</a:t>
            </a:r>
            <a:endParaRPr lang="en-ZA" sz="1600" dirty="0">
              <a:latin typeface="Rockwell" panose="02060603020205020403" pitchFamily="18" charset="0"/>
            </a:endParaRPr>
          </a:p>
        </p:txBody>
      </p:sp>
    </p:spTree>
    <p:extLst>
      <p:ext uri="{BB962C8B-B14F-4D97-AF65-F5344CB8AC3E}">
        <p14:creationId xmlns:p14="http://schemas.microsoft.com/office/powerpoint/2010/main" val="34783727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043608" y="404664"/>
            <a:ext cx="6705600" cy="432048"/>
          </a:xfrm>
        </p:spPr>
        <p:txBody>
          <a:bodyPr/>
          <a:lstStyle/>
          <a:p>
            <a:pPr algn="ctr" eaLnBrk="1" hangingPunct="1"/>
            <a:r>
              <a:rPr lang="en-ZA" altLang="en-US" sz="2400" dirty="0" smtClean="0">
                <a:solidFill>
                  <a:srgbClr val="FFFF00"/>
                </a:solidFill>
                <a:latin typeface="Rockwell" pitchFamily="18" charset="0"/>
              </a:rPr>
              <a:t>Economic Trends: Tourism growth</a:t>
            </a:r>
          </a:p>
        </p:txBody>
      </p:sp>
      <p:sp>
        <p:nvSpPr>
          <p:cNvPr id="18435" name="Rectangle 2"/>
          <p:cNvSpPr>
            <a:spLocks noChangeArrowheads="1"/>
          </p:cNvSpPr>
          <p:nvPr/>
        </p:nvSpPr>
        <p:spPr bwMode="auto">
          <a:xfrm>
            <a:off x="467544" y="1628800"/>
            <a:ext cx="8353300" cy="3711785"/>
          </a:xfrm>
          <a:prstGeom prst="rect">
            <a:avLst/>
          </a:prstGeom>
          <a:noFill/>
          <a:ln w="38100">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1600">
                <a:solidFill>
                  <a:schemeClr val="bg1"/>
                </a:solidFill>
                <a:latin typeface="Arial" pitchFamily="34" charset="0"/>
              </a:defRPr>
            </a:lvl1pPr>
            <a:lvl2pPr marL="742950" indent="-285750">
              <a:spcBef>
                <a:spcPct val="20000"/>
              </a:spcBef>
              <a:buChar char="–"/>
              <a:defRPr sz="1600">
                <a:solidFill>
                  <a:schemeClr val="bg1"/>
                </a:solidFill>
                <a:latin typeface="Arial" pitchFamily="34" charset="0"/>
              </a:defRPr>
            </a:lvl2pPr>
            <a:lvl3pPr marL="1143000" indent="-228600">
              <a:spcBef>
                <a:spcPct val="20000"/>
              </a:spcBef>
              <a:buChar char="•"/>
              <a:defRPr sz="1600">
                <a:solidFill>
                  <a:schemeClr val="bg1"/>
                </a:solidFill>
                <a:latin typeface="Arial" pitchFamily="34" charset="0"/>
              </a:defRPr>
            </a:lvl3pPr>
            <a:lvl4pPr marL="1600200" indent="-228600">
              <a:spcBef>
                <a:spcPct val="20000"/>
              </a:spcBef>
              <a:buChar char="–"/>
              <a:defRPr sz="1600">
                <a:solidFill>
                  <a:schemeClr val="bg1"/>
                </a:solidFill>
                <a:latin typeface="Arial" pitchFamily="34" charset="0"/>
              </a:defRPr>
            </a:lvl4pPr>
            <a:lvl5pPr marL="2057400" indent="-228600">
              <a:spcBef>
                <a:spcPct val="20000"/>
              </a:spcBef>
              <a:buChar char="»"/>
              <a:defRPr sz="1600">
                <a:solidFill>
                  <a:schemeClr val="bg1"/>
                </a:solidFill>
                <a:latin typeface="Arial" pitchFamily="34" charset="0"/>
              </a:defRPr>
            </a:lvl5pPr>
            <a:lvl6pPr marL="2514600" indent="-228600" eaLnBrk="0" fontAlgn="base" hangingPunct="0">
              <a:spcBef>
                <a:spcPct val="20000"/>
              </a:spcBef>
              <a:spcAft>
                <a:spcPct val="0"/>
              </a:spcAft>
              <a:buChar char="»"/>
              <a:defRPr sz="1600">
                <a:solidFill>
                  <a:schemeClr val="bg1"/>
                </a:solidFill>
                <a:latin typeface="Arial" pitchFamily="34" charset="0"/>
              </a:defRPr>
            </a:lvl6pPr>
            <a:lvl7pPr marL="2971800" indent="-228600" eaLnBrk="0" fontAlgn="base" hangingPunct="0">
              <a:spcBef>
                <a:spcPct val="20000"/>
              </a:spcBef>
              <a:spcAft>
                <a:spcPct val="0"/>
              </a:spcAft>
              <a:buChar char="»"/>
              <a:defRPr sz="1600">
                <a:solidFill>
                  <a:schemeClr val="bg1"/>
                </a:solidFill>
                <a:latin typeface="Arial" pitchFamily="34" charset="0"/>
              </a:defRPr>
            </a:lvl7pPr>
            <a:lvl8pPr marL="3429000" indent="-228600" eaLnBrk="0" fontAlgn="base" hangingPunct="0">
              <a:spcBef>
                <a:spcPct val="20000"/>
              </a:spcBef>
              <a:spcAft>
                <a:spcPct val="0"/>
              </a:spcAft>
              <a:buChar char="»"/>
              <a:defRPr sz="1600">
                <a:solidFill>
                  <a:schemeClr val="bg1"/>
                </a:solidFill>
                <a:latin typeface="Arial" pitchFamily="34" charset="0"/>
              </a:defRPr>
            </a:lvl8pPr>
            <a:lvl9pPr marL="3886200" indent="-228600" eaLnBrk="0" fontAlgn="base" hangingPunct="0">
              <a:spcBef>
                <a:spcPct val="20000"/>
              </a:spcBef>
              <a:spcAft>
                <a:spcPct val="0"/>
              </a:spcAft>
              <a:buChar char="»"/>
              <a:defRPr sz="1600">
                <a:solidFill>
                  <a:schemeClr val="bg1"/>
                </a:solidFill>
                <a:latin typeface="Arial" pitchFamily="34" charset="0"/>
              </a:defRPr>
            </a:lvl9pPr>
          </a:lstStyle>
          <a:p>
            <a:pPr marL="285750" indent="-285750"/>
            <a:r>
              <a:rPr lang="en-ZA" sz="2400" dirty="0">
                <a:latin typeface="Rockwell" panose="02060603020205020403" pitchFamily="18" charset="0"/>
              </a:rPr>
              <a:t>Regionally, South</a:t>
            </a:r>
            <a:r>
              <a:rPr lang="en-ZA" sz="2400" u="sng" dirty="0">
                <a:latin typeface="Rockwell" panose="02060603020205020403" pitchFamily="18" charset="0"/>
              </a:rPr>
              <a:t>ern</a:t>
            </a:r>
            <a:r>
              <a:rPr lang="en-ZA" sz="2400" dirty="0">
                <a:latin typeface="Rockwell" panose="02060603020205020403" pitchFamily="18" charset="0"/>
              </a:rPr>
              <a:t> Africa is and will continue to lag behind both North and East Africa in terms of international </a:t>
            </a:r>
            <a:r>
              <a:rPr lang="en-ZA" sz="2400" dirty="0" smtClean="0">
                <a:latin typeface="Rockwell" panose="02060603020205020403" pitchFamily="18" charset="0"/>
              </a:rPr>
              <a:t>arrivals</a:t>
            </a:r>
            <a:endParaRPr lang="en-ZA" sz="2400" dirty="0">
              <a:latin typeface="Rockwell" panose="02060603020205020403" pitchFamily="18" charset="0"/>
            </a:endParaRPr>
          </a:p>
          <a:p>
            <a:pPr marL="285750" indent="-285750"/>
            <a:r>
              <a:rPr lang="en-ZA" sz="2400" dirty="0" smtClean="0">
                <a:latin typeface="Rockwell" panose="02060603020205020403" pitchFamily="18" charset="0"/>
              </a:rPr>
              <a:t>China inbound not </a:t>
            </a:r>
            <a:r>
              <a:rPr lang="en-ZA" sz="2400" dirty="0">
                <a:latin typeface="Rockwell" panose="02060603020205020403" pitchFamily="18" charset="0"/>
              </a:rPr>
              <a:t>expected to grow substantially for South Africa </a:t>
            </a:r>
            <a:endParaRPr lang="en-ZA" sz="2400" dirty="0" smtClean="0">
              <a:latin typeface="Rockwell" panose="02060603020205020403" pitchFamily="18" charset="0"/>
            </a:endParaRPr>
          </a:p>
          <a:p>
            <a:pPr marL="285750" indent="-285750"/>
            <a:r>
              <a:rPr lang="en-ZA" sz="2400" dirty="0" smtClean="0">
                <a:latin typeface="Rockwell" panose="02060603020205020403" pitchFamily="18" charset="0"/>
              </a:rPr>
              <a:t>India to </a:t>
            </a:r>
            <a:r>
              <a:rPr lang="en-ZA" sz="2400" dirty="0">
                <a:latin typeface="Rockwell" panose="02060603020205020403" pitchFamily="18" charset="0"/>
              </a:rPr>
              <a:t>significantly contribute to expansion of </a:t>
            </a:r>
            <a:r>
              <a:rPr lang="en-ZA" sz="2400" dirty="0" smtClean="0">
                <a:latin typeface="Rockwell" panose="02060603020205020403" pitchFamily="18" charset="0"/>
              </a:rPr>
              <a:t>tourism globally, also to South Africa (</a:t>
            </a:r>
            <a:r>
              <a:rPr lang="en-ZA" sz="2000" dirty="0" smtClean="0">
                <a:latin typeface="Rockwell" panose="02060603020205020403" pitchFamily="18" charset="0"/>
              </a:rPr>
              <a:t>accessibility issues</a:t>
            </a:r>
            <a:r>
              <a:rPr lang="en-ZA" sz="2400" dirty="0" smtClean="0">
                <a:latin typeface="Rockwell" panose="02060603020205020403" pitchFamily="18" charset="0"/>
              </a:rPr>
              <a:t>)</a:t>
            </a:r>
            <a:endParaRPr lang="en-ZA" sz="2400" dirty="0">
              <a:latin typeface="Rockwell" panose="02060603020205020403" pitchFamily="18" charset="0"/>
            </a:endParaRPr>
          </a:p>
          <a:p>
            <a:pPr marL="285750" indent="-285750"/>
            <a:r>
              <a:rPr lang="en-ZA" sz="2400" dirty="0" smtClean="0">
                <a:latin typeface="Rockwell" panose="02060603020205020403" pitchFamily="18" charset="0"/>
              </a:rPr>
              <a:t>African inbound market share </a:t>
            </a:r>
            <a:r>
              <a:rPr lang="en-ZA" sz="2400" dirty="0">
                <a:latin typeface="Rockwell" panose="02060603020205020403" pitchFamily="18" charset="0"/>
              </a:rPr>
              <a:t>to increase to South Africa</a:t>
            </a:r>
          </a:p>
          <a:p>
            <a:pPr marL="285750" indent="-285750"/>
            <a:r>
              <a:rPr lang="en-ZA" sz="2400" dirty="0" smtClean="0">
                <a:latin typeface="Rockwell" panose="02060603020205020403" pitchFamily="18" charset="0"/>
              </a:rPr>
              <a:t>Air travel continues to grow </a:t>
            </a:r>
          </a:p>
        </p:txBody>
      </p:sp>
    </p:spTree>
    <p:extLst>
      <p:ext uri="{BB962C8B-B14F-4D97-AF65-F5344CB8AC3E}">
        <p14:creationId xmlns:p14="http://schemas.microsoft.com/office/powerpoint/2010/main" val="601725786"/>
      </p:ext>
    </p:extLst>
  </p:cSld>
  <p:clrMapOvr>
    <a:masterClrMapping/>
  </p:clrMapOvr>
  <p:timing>
    <p:tnLst>
      <p:par>
        <p:cTn id="1" dur="indefinite" restart="never" nodeType="tmRoot"/>
      </p:par>
    </p:tnLst>
  </p:timing>
</p:sld>
</file>

<file path=ppt/theme/theme1.xml><?xml version="1.0" encoding="utf-8"?>
<a:theme xmlns:a="http://schemas.openxmlformats.org/drawingml/2006/main" name="Ppt0000002">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Seminar Document" ma:contentTypeID="0x0101002FB3B7F63E47E640ADD96B9B438D7913003928CA5547492A41A587E79780AF418F" ma:contentTypeVersion="14" ma:contentTypeDescription="" ma:contentTypeScope="" ma:versionID="bd4043a51bc26d5750389d20a0711887">
  <xsd:schema xmlns:xsd="http://www.w3.org/2001/XMLSchema" xmlns:xs="http://www.w3.org/2001/XMLSchema" xmlns:p="http://schemas.microsoft.com/office/2006/metadata/properties" xmlns:ns2="c209e311-10e2-42ba-a66c-0984c872cd2d" xmlns:ns3="a58690a8-feff-4c4c-90ef-0207983e17a2" xmlns:ns4="ea5c4563-6859-4613-bb7d-01bad11ac3bb" targetNamespace="http://schemas.microsoft.com/office/2006/metadata/properties" ma:root="true" ma:fieldsID="6264f27b4f68c79f320398d0f9803b64" ns2:_="" ns3:_="" ns4:_="">
    <xsd:import namespace="c209e311-10e2-42ba-a66c-0984c872cd2d"/>
    <xsd:import namespace="a58690a8-feff-4c4c-90ef-0207983e17a2"/>
    <xsd:import namespace="ea5c4563-6859-4613-bb7d-01bad11ac3bb"/>
    <xsd:element name="properties">
      <xsd:complexType>
        <xsd:sequence>
          <xsd:element name="documentManagement">
            <xsd:complexType>
              <xsd:all>
                <xsd:element ref="ns2:Authors" minOccurs="0"/>
                <xsd:element ref="ns2:Year" minOccurs="0"/>
                <xsd:element ref="ns3:SeminarDocType" minOccurs="0"/>
                <xsd:element ref="ns2:Institution" minOccurs="0"/>
                <xsd:element ref="ns3:Institution2" minOccurs="0"/>
                <xsd:element ref="ns3:Related_x0020_1" minOccurs="0"/>
                <xsd:element ref="ns4:RelatedType1" minOccurs="0"/>
                <xsd:element ref="ns3:Related2" minOccurs="0"/>
                <xsd:element ref="ns4:RelatedType2"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09e311-10e2-42ba-a66c-0984c872cd2d" elementFormDefault="qualified">
    <xsd:import namespace="http://schemas.microsoft.com/office/2006/documentManagement/types"/>
    <xsd:import namespace="http://schemas.microsoft.com/office/infopath/2007/PartnerControls"/>
    <xsd:element name="Authors" ma:index="2" nillable="true" ma:displayName="Authors" ma:description="One author per line." ma:internalName="Authors">
      <xsd:simpleType>
        <xsd:restriction base="dms:Note"/>
      </xsd:simpleType>
    </xsd:element>
    <xsd:element name="Year" ma:index="3" nillable="true" ma:displayName="Year" ma:internalName="Year">
      <xsd:simpleType>
        <xsd:restriction base="dms:Number">
          <xsd:maxInclusive value="2100"/>
          <xsd:minInclusive value="1900"/>
        </xsd:restriction>
      </xsd:simpleType>
    </xsd:element>
    <xsd:element name="Institution" ma:index="5" nillable="true" ma:displayName="Institution" ma:internalName="Institution">
      <xsd:simpleType>
        <xsd:restriction base="dms:Text">
          <xsd:maxLength value="255"/>
        </xsd:restriction>
      </xsd:simpleType>
    </xsd:element>
    <xsd:element name="_dlc_DocId" ma:index="17" nillable="true" ma:displayName="Document ID Value" ma:description="The value of the document ID assigned to this item." ma:internalName="_dlc_DocId" ma:readOnly="true">
      <xsd:simpleType>
        <xsd:restriction base="dms:Text"/>
      </xsd:simpleType>
    </xsd:element>
    <xsd:element name="_dlc_DocIdUrl" ma:index="18"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9"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a58690a8-feff-4c4c-90ef-0207983e17a2" elementFormDefault="qualified">
    <xsd:import namespace="http://schemas.microsoft.com/office/2006/documentManagement/types"/>
    <xsd:import namespace="http://schemas.microsoft.com/office/infopath/2007/PartnerControls"/>
    <xsd:element name="SeminarDocType" ma:index="4" nillable="true" ma:displayName="Seminar Document Type" ma:internalName="SeminarDocType">
      <xsd:simpleType>
        <xsd:restriction base="dms:Choice">
          <xsd:enumeration value="Conference / Workshop Presentation"/>
          <xsd:enumeration value="Poster Exhibition"/>
          <xsd:enumeration value="Seminar Booklet"/>
          <xsd:enumeration value="Seminar Presentation"/>
        </xsd:restriction>
      </xsd:simpleType>
    </xsd:element>
    <xsd:element name="Institution2" ma:index="6" nillable="true" ma:displayName="Institution2" ma:internalName="Institution2">
      <xsd:simpleType>
        <xsd:restriction base="dms:Text">
          <xsd:maxLength value="255"/>
        </xsd:restriction>
      </xsd:simpleType>
    </xsd:element>
    <xsd:element name="Related_x0020_1" ma:index="7" nillable="true" ma:displayName="Related 1" ma:format="Hyperlink" ma:internalName="Related_x0020_1">
      <xsd:complexType>
        <xsd:complexContent>
          <xsd:extension base="dms:URL">
            <xsd:sequence>
              <xsd:element name="Url" type="dms:ValidUrl" minOccurs="0" nillable="true"/>
              <xsd:element name="Description" type="xsd:string" nillable="true"/>
            </xsd:sequence>
          </xsd:extension>
        </xsd:complexContent>
      </xsd:complexType>
    </xsd:element>
    <xsd:element name="Related2" ma:index="9" nillable="true" ma:displayName="Related 2" ma:format="Hyperlink" ma:internalName="Related2">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a5c4563-6859-4613-bb7d-01bad11ac3bb" elementFormDefault="qualified">
    <xsd:import namespace="http://schemas.microsoft.com/office/2006/documentManagement/types"/>
    <xsd:import namespace="http://schemas.microsoft.com/office/infopath/2007/PartnerControls"/>
    <xsd:element name="RelatedType1" ma:index="8" nillable="true" ma:displayName="Related Type 1" ma:format="Dropdown" ma:internalName="RelatedType1">
      <xsd:simpleType>
        <xsd:restriction base="dms:Choice">
          <xsd:enumeration value="Dissertation"/>
          <xsd:enumeration value="Journal Article"/>
          <xsd:enumeration value="Poster Exhibition"/>
          <xsd:enumeration value="Presentation"/>
          <xsd:enumeration value="Research Report"/>
          <xsd:enumeration value="Model / Framework"/>
          <xsd:enumeration value="Theses"/>
        </xsd:restriction>
      </xsd:simpleType>
    </xsd:element>
    <xsd:element name="RelatedType2" ma:index="10" nillable="true" ma:displayName="Related Type 2" ma:format="Dropdown" ma:internalName="RelatedType2">
      <xsd:simpleType>
        <xsd:restriction base="dms:Choice">
          <xsd:enumeration value="Dissertation"/>
          <xsd:enumeration value="Journal Article"/>
          <xsd:enumeration value="Poster Exhibition"/>
          <xsd:enumeration value="Presentation"/>
          <xsd:enumeration value="Research Report"/>
          <xsd:enumeration value="Model / Framework"/>
          <xsd:enumeration value="Thes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_dlc_DocId xmlns="c209e311-10e2-42ba-a66c-0984c872cd2d">N4FUYHAX2DSF-2092969366-60</_dlc_DocId>
    <_dlc_DocIdUrl xmlns="c209e311-10e2-42ba-a66c-0984c872cd2d">
      <Url>https://tkp.tourism.gov.za/ResearchRepo/_layouts/15/DocIdRedir.aspx?ID=N4FUYHAX2DSF-2092969366-60</Url>
      <Description>N4FUYHAX2DSF-2092969366-60</Description>
    </_dlc_DocIdUrl>
    <Related_x0020_1 xmlns="a58690a8-feff-4c4c-90ef-0207983e17a2">
      <Url>https://tkp.tourism.gov.za/ResearchRepo/Shared%20Documents/Analysis%20of%20Tourism%20Megatrends.pdf?csf=1&amp;e=pcdddehttps://tkp.tourism.gov.za/ResearchRepo/Shared%20Documents/Analysis%20of%20Tourism%20Megatrends.pdf?csf=1&amp;e=pcddde</Url>
      <Description>https://tkp.tourism.gov.za/ResearchRepo/Shared%20Documents/Analysis%20of%20Tourism%20Megatrends.pdf?csf=1&amp;e=pcdddehttps://tkp.tourism.gov.za/ResearchRepo/Shared%20Documents/Analysis%20of%20Tourism%20Megatrends.pdf?csf=1&amp;e=pcddde</Description>
    </Related_x0020_1>
    <Authors xmlns="c209e311-10e2-42ba-a66c-0984c872cd2d" xsi:nil="true"/>
    <Institution2 xmlns="a58690a8-feff-4c4c-90ef-0207983e17a2" xsi:nil="true"/>
    <SeminarDocType xmlns="a58690a8-feff-4c4c-90ef-0207983e17a2">Seminar Presentation</SeminarDocType>
    <Year xmlns="c209e311-10e2-42ba-a66c-0984c872cd2d">2019</Year>
    <Institution xmlns="c209e311-10e2-42ba-a66c-0984c872cd2d">University of Pretoria</Institution>
    <Related2 xmlns="a58690a8-feff-4c4c-90ef-0207983e17a2">
      <Url xsi:nil="true"/>
      <Description xsi:nil="true"/>
    </Related2>
    <RelatedType2 xmlns="ea5c4563-6859-4613-bb7d-01bad11ac3bb" xsi:nil="true"/>
    <RelatedType1 xmlns="ea5c4563-6859-4613-bb7d-01bad11ac3bb">Research Report</RelatedType1>
  </documentManagement>
</p:properties>
</file>

<file path=customXml/itemProps1.xml><?xml version="1.0" encoding="utf-8"?>
<ds:datastoreItem xmlns:ds="http://schemas.openxmlformats.org/officeDocument/2006/customXml" ds:itemID="{9870C51C-6129-4E62-8BE5-92F6771AAB14}"/>
</file>

<file path=customXml/itemProps2.xml><?xml version="1.0" encoding="utf-8"?>
<ds:datastoreItem xmlns:ds="http://schemas.openxmlformats.org/officeDocument/2006/customXml" ds:itemID="{66605E96-C847-40C5-AC53-C11D9D5E5338}"/>
</file>

<file path=customXml/itemProps3.xml><?xml version="1.0" encoding="utf-8"?>
<ds:datastoreItem xmlns:ds="http://schemas.openxmlformats.org/officeDocument/2006/customXml" ds:itemID="{CECFFBFA-5B5E-4C9A-9DA1-1E6BDA0ACEAE}"/>
</file>

<file path=customXml/itemProps4.xml><?xml version="1.0" encoding="utf-8"?>
<ds:datastoreItem xmlns:ds="http://schemas.openxmlformats.org/officeDocument/2006/customXml" ds:itemID="{3380EC0A-C8D4-45C5-A88A-BA6B4730727F}"/>
</file>

<file path=docProps/app.xml><?xml version="1.0" encoding="utf-8"?>
<Properties xmlns="http://schemas.openxmlformats.org/officeDocument/2006/extended-properties" xmlns:vt="http://schemas.openxmlformats.org/officeDocument/2006/docPropsVTypes">
  <Template/>
  <TotalTime>0</TotalTime>
  <Words>1556</Words>
  <Application>Microsoft Office PowerPoint</Application>
  <PresentationFormat>On-screen Show (4:3)</PresentationFormat>
  <Paragraphs>222</Paragraphs>
  <Slides>23</Slides>
  <Notes>16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3" baseType="lpstr">
      <vt:lpstr>SimSun</vt:lpstr>
      <vt:lpstr>Arial</vt:lpstr>
      <vt:lpstr>Calibri</vt:lpstr>
      <vt:lpstr>Rockwell</vt:lpstr>
      <vt:lpstr>Rockwell Extra Bold</vt:lpstr>
      <vt:lpstr>Times New Roman</vt:lpstr>
      <vt:lpstr>Verdana</vt:lpstr>
      <vt:lpstr>Wingdings</vt:lpstr>
      <vt:lpstr>Ppt0000002</vt:lpstr>
      <vt:lpstr>Image</vt:lpstr>
      <vt:lpstr>University of Pretoria  Division: Tourism Management </vt:lpstr>
      <vt:lpstr>Megatrends</vt:lpstr>
      <vt:lpstr>Overall aim of the study</vt:lpstr>
      <vt:lpstr>Phases of the study</vt:lpstr>
      <vt:lpstr>PowerPoint Presentation</vt:lpstr>
      <vt:lpstr>Economic Trends: Economic growth </vt:lpstr>
      <vt:lpstr>Economic Trends: Tourism growth</vt:lpstr>
      <vt:lpstr>Economic Trends: Tourism growth</vt:lpstr>
      <vt:lpstr>Economic Trends: Tourism growth</vt:lpstr>
      <vt:lpstr>Economic Trends: Jobs</vt:lpstr>
      <vt:lpstr>Political Trends</vt:lpstr>
      <vt:lpstr>Social Trends</vt:lpstr>
      <vt:lpstr>Technological Trends</vt:lpstr>
      <vt:lpstr>Environmental Trends</vt:lpstr>
      <vt:lpstr>From trends to futures  </vt:lpstr>
      <vt:lpstr>PowerPoint Presentation</vt:lpstr>
      <vt:lpstr>The South African Tourism Scenarios</vt:lpstr>
      <vt:lpstr>Scenario 1 - The best-case scenario An integrated tourism sector within a South Africa that is competitive with respect to tourism.</vt:lpstr>
      <vt:lpstr>Scenario 2  A fragmented tourism sector within a South Africa that is competitive with respect to tourism.</vt:lpstr>
      <vt:lpstr>Scenario 3 – Worst-case scenario A fragmented tourism sector within a South Africa that is uncompetitive with respect to tourism.</vt:lpstr>
      <vt:lpstr>Scenario 4 An integrated tourism sector, but within a South Africa that is uncompetitive with respect to tourism</vt:lpstr>
      <vt:lpstr>Next Steps</vt:lpstr>
      <vt:lpstr>THANK YOU  QUESTIONS?</vt:lpstr>
    </vt:vector>
  </TitlesOfParts>
  <Company>University of Pretoria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Assessment of the Impact of Megatrends in the Tourism Sector</dc:title>
  <dc:creator>UP Employee</dc:creator>
  <cp:lastModifiedBy>Reviewer</cp:lastModifiedBy>
  <cp:revision>552</cp:revision>
  <cp:lastPrinted>2019-03-14T12:04:39Z</cp:lastPrinted>
  <dcterms:created xsi:type="dcterms:W3CDTF">2009-11-13T08:39:30Z</dcterms:created>
  <dcterms:modified xsi:type="dcterms:W3CDTF">2022-01-26T13:42:26Z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0x0101002FB3B7F63E47E640ADD96B9B438D7913003928CA5547492A41A587E79780AF418F</vt:lpwstr>
  </property>
  <property fmtid="{D5CDD505-2E9C-101B-9397-08002B2CF9AE}" pid="3" name="_dlc_DocIdItemGuid">
    <vt:lpwstr>d55fbc6e-fc54-44e3-b964-a48a9704dbec</vt:lpwstr>
  </property>
</Properties>
</file>